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4"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02" d="100"/>
          <a:sy n="102" d="100"/>
        </p:scale>
        <p:origin x="120" y="5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EC67A5-6FF8-4BAE-A0DF-4D2B19CB9D0A}" type="datetimeFigureOut">
              <a:rPr lang="en-US" smtClean="0"/>
              <a:t>12/17/2020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8CDB7-0BAE-4ADF-99E8-D024771D0F00}" type="slidenum">
              <a:rPr lang="en-US" smtClean="0"/>
              <a:t>‹#›</a:t>
            </a:fld>
            <a:endParaRPr lang="en-US"/>
          </a:p>
        </p:txBody>
      </p:sp>
    </p:spTree>
    <p:extLst>
      <p:ext uri="{BB962C8B-B14F-4D97-AF65-F5344CB8AC3E}">
        <p14:creationId xmlns:p14="http://schemas.microsoft.com/office/powerpoint/2010/main" val="41200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EC67A5-6FF8-4BAE-A0DF-4D2B19CB9D0A}" type="datetimeFigureOut">
              <a:rPr lang="en-US" smtClean="0"/>
              <a:t>12/17/2020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8CDB7-0BAE-4ADF-99E8-D024771D0F00}" type="slidenum">
              <a:rPr lang="en-US" smtClean="0"/>
              <a:t>‹#›</a:t>
            </a:fld>
            <a:endParaRPr lang="en-US"/>
          </a:p>
        </p:txBody>
      </p:sp>
    </p:spTree>
    <p:extLst>
      <p:ext uri="{BB962C8B-B14F-4D97-AF65-F5344CB8AC3E}">
        <p14:creationId xmlns:p14="http://schemas.microsoft.com/office/powerpoint/2010/main" val="1075302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EC67A5-6FF8-4BAE-A0DF-4D2B19CB9D0A}" type="datetimeFigureOut">
              <a:rPr lang="en-US" smtClean="0"/>
              <a:t>12/17/2020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8CDB7-0BAE-4ADF-99E8-D024771D0F00}" type="slidenum">
              <a:rPr lang="en-US" smtClean="0"/>
              <a:t>‹#›</a:t>
            </a:fld>
            <a:endParaRPr lang="en-US"/>
          </a:p>
        </p:txBody>
      </p:sp>
    </p:spTree>
    <p:extLst>
      <p:ext uri="{BB962C8B-B14F-4D97-AF65-F5344CB8AC3E}">
        <p14:creationId xmlns:p14="http://schemas.microsoft.com/office/powerpoint/2010/main" val="1686360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EC67A5-6FF8-4BAE-A0DF-4D2B19CB9D0A}" type="datetimeFigureOut">
              <a:rPr lang="en-US" smtClean="0"/>
              <a:t>12/17/2020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8CDB7-0BAE-4ADF-99E8-D024771D0F00}" type="slidenum">
              <a:rPr lang="en-US" smtClean="0"/>
              <a:t>‹#›</a:t>
            </a:fld>
            <a:endParaRPr lang="en-US"/>
          </a:p>
        </p:txBody>
      </p:sp>
    </p:spTree>
    <p:extLst>
      <p:ext uri="{BB962C8B-B14F-4D97-AF65-F5344CB8AC3E}">
        <p14:creationId xmlns:p14="http://schemas.microsoft.com/office/powerpoint/2010/main" val="203844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EC67A5-6FF8-4BAE-A0DF-4D2B19CB9D0A}" type="datetimeFigureOut">
              <a:rPr lang="en-US" smtClean="0"/>
              <a:t>12/17/2020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8CDB7-0BAE-4ADF-99E8-D024771D0F00}" type="slidenum">
              <a:rPr lang="en-US" smtClean="0"/>
              <a:t>‹#›</a:t>
            </a:fld>
            <a:endParaRPr lang="en-US"/>
          </a:p>
        </p:txBody>
      </p:sp>
    </p:spTree>
    <p:extLst>
      <p:ext uri="{BB962C8B-B14F-4D97-AF65-F5344CB8AC3E}">
        <p14:creationId xmlns:p14="http://schemas.microsoft.com/office/powerpoint/2010/main" val="2345954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EC67A5-6FF8-4BAE-A0DF-4D2B19CB9D0A}" type="datetimeFigureOut">
              <a:rPr lang="en-US" smtClean="0"/>
              <a:t>12/17/2020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8CDB7-0BAE-4ADF-99E8-D024771D0F00}" type="slidenum">
              <a:rPr lang="en-US" smtClean="0"/>
              <a:t>‹#›</a:t>
            </a:fld>
            <a:endParaRPr lang="en-US"/>
          </a:p>
        </p:txBody>
      </p:sp>
    </p:spTree>
    <p:extLst>
      <p:ext uri="{BB962C8B-B14F-4D97-AF65-F5344CB8AC3E}">
        <p14:creationId xmlns:p14="http://schemas.microsoft.com/office/powerpoint/2010/main" val="11216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EC67A5-6FF8-4BAE-A0DF-4D2B19CB9D0A}" type="datetimeFigureOut">
              <a:rPr lang="en-US" smtClean="0"/>
              <a:t>12/17/2020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E8CDB7-0BAE-4ADF-99E8-D024771D0F00}" type="slidenum">
              <a:rPr lang="en-US" smtClean="0"/>
              <a:t>‹#›</a:t>
            </a:fld>
            <a:endParaRPr lang="en-US"/>
          </a:p>
        </p:txBody>
      </p:sp>
    </p:spTree>
    <p:extLst>
      <p:ext uri="{BB962C8B-B14F-4D97-AF65-F5344CB8AC3E}">
        <p14:creationId xmlns:p14="http://schemas.microsoft.com/office/powerpoint/2010/main" val="3801366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EC67A5-6FF8-4BAE-A0DF-4D2B19CB9D0A}" type="datetimeFigureOut">
              <a:rPr lang="en-US" smtClean="0"/>
              <a:t>12/17/2020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E8CDB7-0BAE-4ADF-99E8-D024771D0F00}" type="slidenum">
              <a:rPr lang="en-US" smtClean="0"/>
              <a:t>‹#›</a:t>
            </a:fld>
            <a:endParaRPr lang="en-US"/>
          </a:p>
        </p:txBody>
      </p:sp>
    </p:spTree>
    <p:extLst>
      <p:ext uri="{BB962C8B-B14F-4D97-AF65-F5344CB8AC3E}">
        <p14:creationId xmlns:p14="http://schemas.microsoft.com/office/powerpoint/2010/main" val="387922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EC67A5-6FF8-4BAE-A0DF-4D2B19CB9D0A}" type="datetimeFigureOut">
              <a:rPr lang="en-US" smtClean="0"/>
              <a:t>12/17/2020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E8CDB7-0BAE-4ADF-99E8-D024771D0F00}" type="slidenum">
              <a:rPr lang="en-US" smtClean="0"/>
              <a:t>‹#›</a:t>
            </a:fld>
            <a:endParaRPr lang="en-US"/>
          </a:p>
        </p:txBody>
      </p:sp>
    </p:spTree>
    <p:extLst>
      <p:ext uri="{BB962C8B-B14F-4D97-AF65-F5344CB8AC3E}">
        <p14:creationId xmlns:p14="http://schemas.microsoft.com/office/powerpoint/2010/main" val="3645757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EC67A5-6FF8-4BAE-A0DF-4D2B19CB9D0A}" type="datetimeFigureOut">
              <a:rPr lang="en-US" smtClean="0"/>
              <a:t>12/17/2020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8CDB7-0BAE-4ADF-99E8-D024771D0F00}" type="slidenum">
              <a:rPr lang="en-US" smtClean="0"/>
              <a:t>‹#›</a:t>
            </a:fld>
            <a:endParaRPr lang="en-US"/>
          </a:p>
        </p:txBody>
      </p:sp>
    </p:spTree>
    <p:extLst>
      <p:ext uri="{BB962C8B-B14F-4D97-AF65-F5344CB8AC3E}">
        <p14:creationId xmlns:p14="http://schemas.microsoft.com/office/powerpoint/2010/main" val="1683967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EC67A5-6FF8-4BAE-A0DF-4D2B19CB9D0A}" type="datetimeFigureOut">
              <a:rPr lang="en-US" smtClean="0"/>
              <a:t>12/17/2020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8CDB7-0BAE-4ADF-99E8-D024771D0F00}" type="slidenum">
              <a:rPr lang="en-US" smtClean="0"/>
              <a:t>‹#›</a:t>
            </a:fld>
            <a:endParaRPr lang="en-US"/>
          </a:p>
        </p:txBody>
      </p:sp>
    </p:spTree>
    <p:extLst>
      <p:ext uri="{BB962C8B-B14F-4D97-AF65-F5344CB8AC3E}">
        <p14:creationId xmlns:p14="http://schemas.microsoft.com/office/powerpoint/2010/main" val="4227286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C67A5-6FF8-4BAE-A0DF-4D2B19CB9D0A}" type="datetimeFigureOut">
              <a:rPr lang="en-US" smtClean="0"/>
              <a:t>12/17/2020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8CDB7-0BAE-4ADF-99E8-D024771D0F00}" type="slidenum">
              <a:rPr lang="en-US" smtClean="0"/>
              <a:t>‹#›</a:t>
            </a:fld>
            <a:endParaRPr lang="en-US"/>
          </a:p>
        </p:txBody>
      </p:sp>
    </p:spTree>
    <p:extLst>
      <p:ext uri="{BB962C8B-B14F-4D97-AF65-F5344CB8AC3E}">
        <p14:creationId xmlns:p14="http://schemas.microsoft.com/office/powerpoint/2010/main" val="39324363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coral&#10;&#10;Description automatically generated">
            <a:extLst>
              <a:ext uri="{FF2B5EF4-FFF2-40B4-BE49-F238E27FC236}">
                <a16:creationId xmlns:a16="http://schemas.microsoft.com/office/drawing/2014/main" id="{FC6C390F-2356-4A11-AB67-1DC29E9AF69A}"/>
              </a:ext>
            </a:extLst>
          </p:cNvPr>
          <p:cNvPicPr>
            <a:picLocks noChangeAspect="1"/>
          </p:cNvPicPr>
          <p:nvPr/>
        </p:nvPicPr>
        <p:blipFill rotWithShape="1">
          <a:blip r:embed="rId2">
            <a:extLst>
              <a:ext uri="{28A0092B-C50C-407E-A947-70E740481C1C}">
                <a14:useLocalDpi xmlns:a14="http://schemas.microsoft.com/office/drawing/2010/main" val="0"/>
              </a:ext>
            </a:extLst>
          </a:blip>
          <a:srcRect t="9073" r="12563" b="17"/>
          <a:stretch/>
        </p:blipFill>
        <p:spPr>
          <a:xfrm>
            <a:off x="2562726" y="1"/>
            <a:ext cx="9629274" cy="6857999"/>
          </a:xfrm>
          <a:prstGeom prst="rect">
            <a:avLst/>
          </a:prstGeom>
        </p:spPr>
      </p:pic>
      <p:sp>
        <p:nvSpPr>
          <p:cNvPr id="2" name="Title 1">
            <a:extLst>
              <a:ext uri="{FF2B5EF4-FFF2-40B4-BE49-F238E27FC236}">
                <a16:creationId xmlns:a16="http://schemas.microsoft.com/office/drawing/2014/main" id="{F001C832-837D-4E9E-B2FB-F3FF67C0E916}"/>
              </a:ext>
            </a:extLst>
          </p:cNvPr>
          <p:cNvSpPr>
            <a:spLocks noGrp="1"/>
          </p:cNvSpPr>
          <p:nvPr>
            <p:ph type="ctrTitle"/>
          </p:nvPr>
        </p:nvSpPr>
        <p:spPr>
          <a:xfrm>
            <a:off x="804672" y="342006"/>
            <a:ext cx="3879232" cy="2248122"/>
          </a:xfrm>
        </p:spPr>
        <p:txBody>
          <a:bodyPr anchor="b">
            <a:normAutofit/>
          </a:bodyPr>
          <a:lstStyle/>
          <a:p>
            <a:pPr algn="l"/>
            <a:r>
              <a:rPr lang="en-US" sz="5400" dirty="0">
                <a:latin typeface="Angleterre Book" panose="020B0600050302020204" pitchFamily="34" charset="0"/>
              </a:rPr>
              <a:t>PHANSITE</a:t>
            </a:r>
          </a:p>
        </p:txBody>
      </p:sp>
      <p:sp>
        <p:nvSpPr>
          <p:cNvPr id="3" name="Subtitle 2">
            <a:extLst>
              <a:ext uri="{FF2B5EF4-FFF2-40B4-BE49-F238E27FC236}">
                <a16:creationId xmlns:a16="http://schemas.microsoft.com/office/drawing/2014/main" id="{2781774D-8B7F-462A-B534-1AC38671B099}"/>
              </a:ext>
            </a:extLst>
          </p:cNvPr>
          <p:cNvSpPr>
            <a:spLocks noGrp="1"/>
          </p:cNvSpPr>
          <p:nvPr>
            <p:ph type="subTitle" idx="1"/>
          </p:nvPr>
        </p:nvSpPr>
        <p:spPr>
          <a:xfrm>
            <a:off x="804672" y="2726652"/>
            <a:ext cx="3205463" cy="1155525"/>
          </a:xfrm>
        </p:spPr>
        <p:txBody>
          <a:bodyPr anchor="t">
            <a:normAutofit/>
          </a:bodyPr>
          <a:lstStyle/>
          <a:p>
            <a:pPr algn="l"/>
            <a:r>
              <a:rPr lang="en-US" sz="2000" dirty="0">
                <a:latin typeface="Angleterre Book" panose="020B0600050302020204" pitchFamily="34" charset="0"/>
              </a:rPr>
              <a:t>By Hadi Ibrahim</a:t>
            </a:r>
          </a:p>
        </p:txBody>
      </p:sp>
    </p:spTree>
    <p:extLst>
      <p:ext uri="{BB962C8B-B14F-4D97-AF65-F5344CB8AC3E}">
        <p14:creationId xmlns:p14="http://schemas.microsoft.com/office/powerpoint/2010/main" val="5790665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B57014-7DCF-4F30-A220-4B12D7142F02}"/>
              </a:ext>
            </a:extLst>
          </p:cNvPr>
          <p:cNvPicPr>
            <a:picLocks noChangeAspect="1"/>
          </p:cNvPicPr>
          <p:nvPr/>
        </p:nvPicPr>
        <p:blipFill>
          <a:blip r:embed="rId2"/>
          <a:stretch>
            <a:fillRect/>
          </a:stretch>
        </p:blipFill>
        <p:spPr>
          <a:xfrm>
            <a:off x="3728625" y="-1"/>
            <a:ext cx="8454975" cy="6857999"/>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4ACB8EBE-33C7-42BA-9C59-558D988A7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17522">
            <a:off x="217439" y="-710851"/>
            <a:ext cx="4766120" cy="2168722"/>
          </a:xfrm>
          <a:prstGeom prst="rect">
            <a:avLst/>
          </a:prstGeom>
        </p:spPr>
      </p:pic>
      <p:sp>
        <p:nvSpPr>
          <p:cNvPr id="4" name="Rectangle 3">
            <a:extLst>
              <a:ext uri="{FF2B5EF4-FFF2-40B4-BE49-F238E27FC236}">
                <a16:creationId xmlns:a16="http://schemas.microsoft.com/office/drawing/2014/main" id="{3889768B-AB18-4CAF-B302-B17107D844C4}"/>
              </a:ext>
            </a:extLst>
          </p:cNvPr>
          <p:cNvSpPr/>
          <p:nvPr/>
        </p:nvSpPr>
        <p:spPr>
          <a:xfrm>
            <a:off x="840025" y="1774954"/>
            <a:ext cx="3520947" cy="2308324"/>
          </a:xfrm>
          <a:prstGeom prst="rect">
            <a:avLst/>
          </a:prstGeom>
        </p:spPr>
        <p:txBody>
          <a:bodyPr wrap="square">
            <a:spAutoFit/>
          </a:bodyPr>
          <a:lstStyle/>
          <a:p>
            <a:r>
              <a:rPr lang="en-US" sz="2400" dirty="0">
                <a:solidFill>
                  <a:schemeClr val="bg1"/>
                </a:solidFill>
                <a:latin typeface="Agency FB" panose="020B0503020202020204" pitchFamily="34" charset="0"/>
              </a:rPr>
              <a:t>On successful sign-up or sign-in validation (front end and backend), an AJAX request is sent to the server, results in creating a Session for the User in the Service Layer</a:t>
            </a:r>
          </a:p>
        </p:txBody>
      </p:sp>
      <p:sp>
        <p:nvSpPr>
          <p:cNvPr id="7" name="Rectangle 6">
            <a:extLst>
              <a:ext uri="{FF2B5EF4-FFF2-40B4-BE49-F238E27FC236}">
                <a16:creationId xmlns:a16="http://schemas.microsoft.com/office/drawing/2014/main" id="{A25F4493-2348-4921-BEA1-8E977375E596}"/>
              </a:ext>
            </a:extLst>
          </p:cNvPr>
          <p:cNvSpPr/>
          <p:nvPr/>
        </p:nvSpPr>
        <p:spPr>
          <a:xfrm>
            <a:off x="840025" y="4626453"/>
            <a:ext cx="3520947" cy="461665"/>
          </a:xfrm>
          <a:prstGeom prst="rect">
            <a:avLst/>
          </a:prstGeom>
        </p:spPr>
        <p:txBody>
          <a:bodyPr wrap="square">
            <a:spAutoFit/>
          </a:bodyPr>
          <a:lstStyle/>
          <a:p>
            <a:r>
              <a:rPr lang="en-US" sz="2400" dirty="0">
                <a:solidFill>
                  <a:schemeClr val="bg1"/>
                </a:solidFill>
                <a:latin typeface="Agency FB" panose="020B0503020202020204" pitchFamily="34" charset="0"/>
              </a:rPr>
              <a:t>UI is updated accordingly</a:t>
            </a:r>
          </a:p>
        </p:txBody>
      </p:sp>
    </p:spTree>
    <p:extLst>
      <p:ext uri="{BB962C8B-B14F-4D97-AF65-F5344CB8AC3E}">
        <p14:creationId xmlns:p14="http://schemas.microsoft.com/office/powerpoint/2010/main" val="1697991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5FB3-2129-4E4E-9D0C-2A4BA6D323FE}"/>
              </a:ext>
            </a:extLst>
          </p:cNvPr>
          <p:cNvSpPr>
            <a:spLocks noGrp="1"/>
          </p:cNvSpPr>
          <p:nvPr>
            <p:ph type="title"/>
          </p:nvPr>
        </p:nvSpPr>
        <p:spPr>
          <a:xfrm>
            <a:off x="8216254" y="2710305"/>
            <a:ext cx="3499105" cy="1437389"/>
          </a:xfrm>
          <a:noFill/>
        </p:spPr>
        <p:txBody>
          <a:bodyPr vert="horz" lIns="91440" tIns="45720" rIns="91440" bIns="45720" rtlCol="0" anchor="b">
            <a:normAutofit/>
          </a:bodyPr>
          <a:lstStyle/>
          <a:p>
            <a:pPr>
              <a:spcAft>
                <a:spcPts val="600"/>
              </a:spcAft>
            </a:pPr>
            <a:r>
              <a:rPr lang="en-US" sz="2400" dirty="0">
                <a:solidFill>
                  <a:schemeClr val="bg1"/>
                </a:solidFill>
                <a:latin typeface="Agency FB" panose="020B0503020202020204" pitchFamily="34" charset="0"/>
              </a:rPr>
              <a:t>Logout sends an AJAX request which removes the user from the session and reverts the UI back to the initial state.</a:t>
            </a:r>
          </a:p>
        </p:txBody>
      </p:sp>
      <p:pic>
        <p:nvPicPr>
          <p:cNvPr id="7" name="Picture 6" descr="A picture containing drawing&#10;&#10;Description automatically generated">
            <a:extLst>
              <a:ext uri="{FF2B5EF4-FFF2-40B4-BE49-F238E27FC236}">
                <a16:creationId xmlns:a16="http://schemas.microsoft.com/office/drawing/2014/main" id="{CE6F7A97-49BB-4092-83F1-33596EBA4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22287">
            <a:off x="7730274" y="-665441"/>
            <a:ext cx="4471066" cy="2034464"/>
          </a:xfrm>
          <a:prstGeom prst="rect">
            <a:avLst/>
          </a:prstGeom>
        </p:spPr>
      </p:pic>
      <p:pic>
        <p:nvPicPr>
          <p:cNvPr id="3" name="Picture 2">
            <a:extLst>
              <a:ext uri="{FF2B5EF4-FFF2-40B4-BE49-F238E27FC236}">
                <a16:creationId xmlns:a16="http://schemas.microsoft.com/office/drawing/2014/main" id="{3E47287B-F0A2-41DB-BB2E-52577FFCBF87}"/>
              </a:ext>
            </a:extLst>
          </p:cNvPr>
          <p:cNvPicPr>
            <a:picLocks noChangeAspect="1"/>
          </p:cNvPicPr>
          <p:nvPr/>
        </p:nvPicPr>
        <p:blipFill>
          <a:blip r:embed="rId3"/>
          <a:stretch>
            <a:fillRect/>
          </a:stretch>
        </p:blipFill>
        <p:spPr>
          <a:xfrm>
            <a:off x="0" y="0"/>
            <a:ext cx="7403089" cy="6858000"/>
          </a:xfrm>
          <a:prstGeom prst="rect">
            <a:avLst/>
          </a:prstGeom>
        </p:spPr>
      </p:pic>
    </p:spTree>
    <p:extLst>
      <p:ext uri="{BB962C8B-B14F-4D97-AF65-F5344CB8AC3E}">
        <p14:creationId xmlns:p14="http://schemas.microsoft.com/office/powerpoint/2010/main" val="250046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D2EA66-546B-479E-85D4-86CE47250FE8}"/>
              </a:ext>
            </a:extLst>
          </p:cNvPr>
          <p:cNvPicPr>
            <a:picLocks noChangeAspect="1"/>
          </p:cNvPicPr>
          <p:nvPr/>
        </p:nvPicPr>
        <p:blipFill>
          <a:blip r:embed="rId2"/>
          <a:stretch>
            <a:fillRect/>
          </a:stretch>
        </p:blipFill>
        <p:spPr>
          <a:xfrm>
            <a:off x="4227233" y="0"/>
            <a:ext cx="7956367" cy="685800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4ACB8EBE-33C7-42BA-9C59-558D988A7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17522">
            <a:off x="217439" y="-710851"/>
            <a:ext cx="4766120" cy="2168722"/>
          </a:xfrm>
          <a:prstGeom prst="rect">
            <a:avLst/>
          </a:prstGeom>
        </p:spPr>
      </p:pic>
      <p:sp>
        <p:nvSpPr>
          <p:cNvPr id="4" name="Rectangle 3">
            <a:extLst>
              <a:ext uri="{FF2B5EF4-FFF2-40B4-BE49-F238E27FC236}">
                <a16:creationId xmlns:a16="http://schemas.microsoft.com/office/drawing/2014/main" id="{3889768B-AB18-4CAF-B302-B17107D844C4}"/>
              </a:ext>
            </a:extLst>
          </p:cNvPr>
          <p:cNvSpPr/>
          <p:nvPr/>
        </p:nvSpPr>
        <p:spPr>
          <a:xfrm>
            <a:off x="840025" y="2085713"/>
            <a:ext cx="3520947" cy="1938992"/>
          </a:xfrm>
          <a:prstGeom prst="rect">
            <a:avLst/>
          </a:prstGeom>
        </p:spPr>
        <p:txBody>
          <a:bodyPr wrap="square">
            <a:spAutoFit/>
          </a:bodyPr>
          <a:lstStyle/>
          <a:p>
            <a:r>
              <a:rPr lang="en-US" sz="2400" dirty="0">
                <a:solidFill>
                  <a:schemeClr val="bg1"/>
                </a:solidFill>
                <a:latin typeface="Agency FB" panose="020B0503020202020204" pitchFamily="34" charset="0"/>
              </a:rPr>
              <a:t>“View profile” dropdown button toggles the profile modal on and sends an AJAX to check the privileges of the user. (Admin, verified.. )</a:t>
            </a:r>
            <a:endParaRPr lang="en-US" sz="2400" dirty="0">
              <a:latin typeface="Agency FB" panose="020B0503020202020204" pitchFamily="34" charset="0"/>
            </a:endParaRPr>
          </a:p>
        </p:txBody>
      </p:sp>
      <p:sp>
        <p:nvSpPr>
          <p:cNvPr id="6" name="Rectangle 5">
            <a:extLst>
              <a:ext uri="{FF2B5EF4-FFF2-40B4-BE49-F238E27FC236}">
                <a16:creationId xmlns:a16="http://schemas.microsoft.com/office/drawing/2014/main" id="{A6C1D595-AA1C-483C-8C1C-A24E25D39151}"/>
              </a:ext>
            </a:extLst>
          </p:cNvPr>
          <p:cNvSpPr/>
          <p:nvPr/>
        </p:nvSpPr>
        <p:spPr>
          <a:xfrm>
            <a:off x="840025" y="4532401"/>
            <a:ext cx="3057605" cy="830997"/>
          </a:xfrm>
          <a:prstGeom prst="rect">
            <a:avLst/>
          </a:prstGeom>
        </p:spPr>
        <p:txBody>
          <a:bodyPr wrap="square">
            <a:spAutoFit/>
          </a:bodyPr>
          <a:lstStyle/>
          <a:p>
            <a:r>
              <a:rPr lang="en-US" sz="2400" dirty="0">
                <a:solidFill>
                  <a:schemeClr val="bg1"/>
                </a:solidFill>
                <a:latin typeface="Agency FB" panose="020B0503020202020204" pitchFamily="34" charset="0"/>
              </a:rPr>
              <a:t>The AJAX calls also updates the UI accordingly.</a:t>
            </a:r>
            <a:endParaRPr lang="en-US" sz="2400" dirty="0">
              <a:latin typeface="Agency FB" panose="020B0503020202020204" pitchFamily="34" charset="0"/>
            </a:endParaRPr>
          </a:p>
        </p:txBody>
      </p:sp>
    </p:spTree>
    <p:extLst>
      <p:ext uri="{BB962C8B-B14F-4D97-AF65-F5344CB8AC3E}">
        <p14:creationId xmlns:p14="http://schemas.microsoft.com/office/powerpoint/2010/main" val="429239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5FB3-2129-4E4E-9D0C-2A4BA6D323FE}"/>
              </a:ext>
            </a:extLst>
          </p:cNvPr>
          <p:cNvSpPr>
            <a:spLocks noGrp="1"/>
          </p:cNvSpPr>
          <p:nvPr>
            <p:ph type="title"/>
          </p:nvPr>
        </p:nvSpPr>
        <p:spPr>
          <a:xfrm>
            <a:off x="8461351" y="2969321"/>
            <a:ext cx="3499105" cy="1437389"/>
          </a:xfrm>
          <a:noFill/>
        </p:spPr>
        <p:txBody>
          <a:bodyPr vert="horz" lIns="91440" tIns="45720" rIns="91440" bIns="45720" rtlCol="0" anchor="b">
            <a:normAutofit fontScale="90000"/>
          </a:bodyPr>
          <a:lstStyle/>
          <a:p>
            <a:pPr>
              <a:spcAft>
                <a:spcPts val="600"/>
              </a:spcAft>
            </a:pPr>
            <a:r>
              <a:rPr lang="en-US" sz="2400" dirty="0">
                <a:solidFill>
                  <a:schemeClr val="bg1"/>
                </a:solidFill>
                <a:latin typeface="Agency FB" panose="020B0503020202020204" pitchFamily="34" charset="0"/>
              </a:rPr>
              <a:t>Change profile pictures gives the user the option to browse and upload the files that he wants. Once he’s done, the profile is automatically updated everywhere with an AJAX call.</a:t>
            </a:r>
          </a:p>
        </p:txBody>
      </p:sp>
      <p:pic>
        <p:nvPicPr>
          <p:cNvPr id="7" name="Picture 6" descr="A picture containing drawing&#10;&#10;Description automatically generated">
            <a:extLst>
              <a:ext uri="{FF2B5EF4-FFF2-40B4-BE49-F238E27FC236}">
                <a16:creationId xmlns:a16="http://schemas.microsoft.com/office/drawing/2014/main" id="{CE6F7A97-49BB-4092-83F1-33596EBA4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22287">
            <a:off x="7730274" y="-665441"/>
            <a:ext cx="4471066" cy="2034464"/>
          </a:xfrm>
          <a:prstGeom prst="rect">
            <a:avLst/>
          </a:prstGeom>
        </p:spPr>
      </p:pic>
      <p:pic>
        <p:nvPicPr>
          <p:cNvPr id="3" name="Picture 2">
            <a:extLst>
              <a:ext uri="{FF2B5EF4-FFF2-40B4-BE49-F238E27FC236}">
                <a16:creationId xmlns:a16="http://schemas.microsoft.com/office/drawing/2014/main" id="{CAE901C3-E86D-4E9D-8A15-A458D2619AA5}"/>
              </a:ext>
            </a:extLst>
          </p:cNvPr>
          <p:cNvPicPr>
            <a:picLocks noChangeAspect="1"/>
          </p:cNvPicPr>
          <p:nvPr/>
        </p:nvPicPr>
        <p:blipFill>
          <a:blip r:embed="rId3"/>
          <a:stretch>
            <a:fillRect/>
          </a:stretch>
        </p:blipFill>
        <p:spPr>
          <a:xfrm>
            <a:off x="0" y="0"/>
            <a:ext cx="8020749" cy="6858000"/>
          </a:xfrm>
          <a:prstGeom prst="rect">
            <a:avLst/>
          </a:prstGeom>
        </p:spPr>
      </p:pic>
    </p:spTree>
    <p:extLst>
      <p:ext uri="{BB962C8B-B14F-4D97-AF65-F5344CB8AC3E}">
        <p14:creationId xmlns:p14="http://schemas.microsoft.com/office/powerpoint/2010/main" val="1472438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1D7F31-1B71-475D-8F43-2797F527C777}"/>
              </a:ext>
            </a:extLst>
          </p:cNvPr>
          <p:cNvPicPr>
            <a:picLocks noChangeAspect="1"/>
          </p:cNvPicPr>
          <p:nvPr/>
        </p:nvPicPr>
        <p:blipFill>
          <a:blip r:embed="rId2"/>
          <a:stretch>
            <a:fillRect/>
          </a:stretch>
        </p:blipFill>
        <p:spPr>
          <a:xfrm>
            <a:off x="4490211" y="0"/>
            <a:ext cx="7693389" cy="685800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4ACB8EBE-33C7-42BA-9C59-558D988A7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17522">
            <a:off x="217439" y="-710851"/>
            <a:ext cx="4766120" cy="2168722"/>
          </a:xfrm>
          <a:prstGeom prst="rect">
            <a:avLst/>
          </a:prstGeom>
        </p:spPr>
      </p:pic>
      <p:sp>
        <p:nvSpPr>
          <p:cNvPr id="4" name="Rectangle 3">
            <a:extLst>
              <a:ext uri="{FF2B5EF4-FFF2-40B4-BE49-F238E27FC236}">
                <a16:creationId xmlns:a16="http://schemas.microsoft.com/office/drawing/2014/main" id="{3889768B-AB18-4CAF-B302-B17107D844C4}"/>
              </a:ext>
            </a:extLst>
          </p:cNvPr>
          <p:cNvSpPr/>
          <p:nvPr/>
        </p:nvSpPr>
        <p:spPr>
          <a:xfrm>
            <a:off x="840025" y="1633226"/>
            <a:ext cx="3520947" cy="2308324"/>
          </a:xfrm>
          <a:prstGeom prst="rect">
            <a:avLst/>
          </a:prstGeom>
        </p:spPr>
        <p:txBody>
          <a:bodyPr wrap="square">
            <a:spAutoFit/>
          </a:bodyPr>
          <a:lstStyle/>
          <a:p>
            <a:r>
              <a:rPr lang="en-US" sz="2400" dirty="0">
                <a:solidFill>
                  <a:schemeClr val="bg1"/>
                </a:solidFill>
                <a:latin typeface="Agency FB" panose="020B0503020202020204" pitchFamily="34" charset="0"/>
              </a:rPr>
              <a:t>Verify account will prompt the user to do the same thing, except the output is not visible to the user. It’s for the manual verification by the admin, through the admin panel. (next slide)</a:t>
            </a:r>
            <a:endParaRPr lang="en-US" sz="2400" dirty="0">
              <a:latin typeface="Agency FB" panose="020B0503020202020204" pitchFamily="34" charset="0"/>
            </a:endParaRPr>
          </a:p>
        </p:txBody>
      </p:sp>
      <p:sp>
        <p:nvSpPr>
          <p:cNvPr id="7" name="Rectangle 6">
            <a:extLst>
              <a:ext uri="{FF2B5EF4-FFF2-40B4-BE49-F238E27FC236}">
                <a16:creationId xmlns:a16="http://schemas.microsoft.com/office/drawing/2014/main" id="{151C27FC-135C-417E-9A6D-2AA484331002}"/>
              </a:ext>
            </a:extLst>
          </p:cNvPr>
          <p:cNvSpPr/>
          <p:nvPr/>
        </p:nvSpPr>
        <p:spPr>
          <a:xfrm>
            <a:off x="840025" y="4614945"/>
            <a:ext cx="3260635" cy="1569660"/>
          </a:xfrm>
          <a:prstGeom prst="rect">
            <a:avLst/>
          </a:prstGeom>
        </p:spPr>
        <p:txBody>
          <a:bodyPr wrap="square">
            <a:spAutoFit/>
          </a:bodyPr>
          <a:lstStyle/>
          <a:p>
            <a:r>
              <a:rPr lang="en-US" sz="2400" dirty="0">
                <a:solidFill>
                  <a:schemeClr val="bg1"/>
                </a:solidFill>
                <a:latin typeface="Agency FB" panose="020B0503020202020204" pitchFamily="34" charset="0"/>
              </a:rPr>
              <a:t>Each user asking for validation gets a private  folder created, in which we store the pending verifications. </a:t>
            </a:r>
            <a:endParaRPr lang="en-US" sz="2400" dirty="0"/>
          </a:p>
        </p:txBody>
      </p:sp>
    </p:spTree>
    <p:extLst>
      <p:ext uri="{BB962C8B-B14F-4D97-AF65-F5344CB8AC3E}">
        <p14:creationId xmlns:p14="http://schemas.microsoft.com/office/powerpoint/2010/main" val="2602639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5802C6-DB24-435B-8139-6363CE206A03}"/>
              </a:ext>
            </a:extLst>
          </p:cNvPr>
          <p:cNvPicPr>
            <a:picLocks noChangeAspect="1"/>
          </p:cNvPicPr>
          <p:nvPr/>
        </p:nvPicPr>
        <p:blipFill>
          <a:blip r:embed="rId2"/>
          <a:stretch>
            <a:fillRect/>
          </a:stretch>
        </p:blipFill>
        <p:spPr>
          <a:xfrm>
            <a:off x="1" y="0"/>
            <a:ext cx="8273946" cy="6858000"/>
          </a:xfrm>
          <a:prstGeom prst="rect">
            <a:avLst/>
          </a:prstGeom>
        </p:spPr>
      </p:pic>
      <p:sp>
        <p:nvSpPr>
          <p:cNvPr id="2" name="Title 1">
            <a:extLst>
              <a:ext uri="{FF2B5EF4-FFF2-40B4-BE49-F238E27FC236}">
                <a16:creationId xmlns:a16="http://schemas.microsoft.com/office/drawing/2014/main" id="{82E65FB3-2129-4E4E-9D0C-2A4BA6D323FE}"/>
              </a:ext>
            </a:extLst>
          </p:cNvPr>
          <p:cNvSpPr>
            <a:spLocks noGrp="1"/>
          </p:cNvSpPr>
          <p:nvPr>
            <p:ph type="title"/>
          </p:nvPr>
        </p:nvSpPr>
        <p:spPr>
          <a:xfrm>
            <a:off x="8146285" y="2228461"/>
            <a:ext cx="3499105" cy="1437389"/>
          </a:xfrm>
          <a:noFill/>
        </p:spPr>
        <p:txBody>
          <a:bodyPr vert="horz" lIns="91440" tIns="45720" rIns="91440" bIns="45720" rtlCol="0" anchor="b">
            <a:normAutofit/>
          </a:bodyPr>
          <a:lstStyle/>
          <a:p>
            <a:pPr>
              <a:spcAft>
                <a:spcPts val="600"/>
              </a:spcAft>
            </a:pPr>
            <a:r>
              <a:rPr lang="en-US" sz="2400" dirty="0">
                <a:solidFill>
                  <a:schemeClr val="bg1"/>
                </a:solidFill>
                <a:latin typeface="Agency FB" panose="020B0503020202020204" pitchFamily="34" charset="0"/>
              </a:rPr>
              <a:t>An admin can access the admin panel through his admin badge on his profile.</a:t>
            </a:r>
            <a:br>
              <a:rPr lang="en-US" sz="2400" dirty="0">
                <a:solidFill>
                  <a:schemeClr val="bg1"/>
                </a:solidFill>
                <a:latin typeface="Agency FB" panose="020B0503020202020204" pitchFamily="34" charset="0"/>
              </a:rPr>
            </a:br>
            <a:endParaRPr lang="en-US" sz="2400" dirty="0">
              <a:solidFill>
                <a:schemeClr val="bg1"/>
              </a:solidFill>
              <a:latin typeface="Agency FB" panose="020B0503020202020204" pitchFamily="34" charset="0"/>
            </a:endParaRPr>
          </a:p>
        </p:txBody>
      </p:sp>
      <p:pic>
        <p:nvPicPr>
          <p:cNvPr id="7" name="Picture 6" descr="A picture containing drawing&#10;&#10;Description automatically generated">
            <a:extLst>
              <a:ext uri="{FF2B5EF4-FFF2-40B4-BE49-F238E27FC236}">
                <a16:creationId xmlns:a16="http://schemas.microsoft.com/office/drawing/2014/main" id="{CE6F7A97-49BB-4092-83F1-33596EBA4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2287">
            <a:off x="7730274" y="-665441"/>
            <a:ext cx="4471066" cy="2034464"/>
          </a:xfrm>
          <a:prstGeom prst="rect">
            <a:avLst/>
          </a:prstGeom>
        </p:spPr>
      </p:pic>
      <p:sp>
        <p:nvSpPr>
          <p:cNvPr id="5" name="Rectangle 4">
            <a:extLst>
              <a:ext uri="{FF2B5EF4-FFF2-40B4-BE49-F238E27FC236}">
                <a16:creationId xmlns:a16="http://schemas.microsoft.com/office/drawing/2014/main" id="{C8C14601-B386-4DE9-A912-46F1C17AAF94}"/>
              </a:ext>
            </a:extLst>
          </p:cNvPr>
          <p:cNvSpPr/>
          <p:nvPr/>
        </p:nvSpPr>
        <p:spPr>
          <a:xfrm>
            <a:off x="8146285" y="4717914"/>
            <a:ext cx="3498073" cy="830997"/>
          </a:xfrm>
          <a:prstGeom prst="rect">
            <a:avLst/>
          </a:prstGeom>
        </p:spPr>
        <p:txBody>
          <a:bodyPr wrap="none">
            <a:spAutoFit/>
          </a:bodyPr>
          <a:lstStyle/>
          <a:p>
            <a:r>
              <a:rPr lang="en-US" sz="2400" dirty="0">
                <a:solidFill>
                  <a:schemeClr val="bg1"/>
                </a:solidFill>
                <a:latin typeface="Agency FB" panose="020B0503020202020204" pitchFamily="34" charset="0"/>
              </a:rPr>
              <a:t>A verified user does not get asked</a:t>
            </a:r>
          </a:p>
          <a:p>
            <a:r>
              <a:rPr lang="en-US" sz="2400" dirty="0">
                <a:solidFill>
                  <a:schemeClr val="bg1"/>
                </a:solidFill>
                <a:latin typeface="Agency FB" panose="020B0503020202020204" pitchFamily="34" charset="0"/>
              </a:rPr>
              <a:t>to verify his account.</a:t>
            </a:r>
            <a:endParaRPr lang="en-US" sz="2400" dirty="0"/>
          </a:p>
        </p:txBody>
      </p:sp>
    </p:spTree>
    <p:extLst>
      <p:ext uri="{BB962C8B-B14F-4D97-AF65-F5344CB8AC3E}">
        <p14:creationId xmlns:p14="http://schemas.microsoft.com/office/powerpoint/2010/main" val="3410680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CA6DC9-B11A-4628-A4BF-399BB797C8FC}"/>
              </a:ext>
            </a:extLst>
          </p:cNvPr>
          <p:cNvPicPr>
            <a:picLocks noChangeAspect="1"/>
          </p:cNvPicPr>
          <p:nvPr/>
        </p:nvPicPr>
        <p:blipFill>
          <a:blip r:embed="rId2"/>
          <a:stretch>
            <a:fillRect/>
          </a:stretch>
        </p:blipFill>
        <p:spPr>
          <a:xfrm>
            <a:off x="4067038" y="0"/>
            <a:ext cx="8124962" cy="685800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4ACB8EBE-33C7-42BA-9C59-558D988A7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17522">
            <a:off x="217439" y="-710851"/>
            <a:ext cx="4766120" cy="2168722"/>
          </a:xfrm>
          <a:prstGeom prst="rect">
            <a:avLst/>
          </a:prstGeom>
        </p:spPr>
      </p:pic>
      <p:sp>
        <p:nvSpPr>
          <p:cNvPr id="4" name="Rectangle 3">
            <a:extLst>
              <a:ext uri="{FF2B5EF4-FFF2-40B4-BE49-F238E27FC236}">
                <a16:creationId xmlns:a16="http://schemas.microsoft.com/office/drawing/2014/main" id="{3889768B-AB18-4CAF-B302-B17107D844C4}"/>
              </a:ext>
            </a:extLst>
          </p:cNvPr>
          <p:cNvSpPr/>
          <p:nvPr/>
        </p:nvSpPr>
        <p:spPr>
          <a:xfrm>
            <a:off x="840025" y="2085713"/>
            <a:ext cx="3520947" cy="1569660"/>
          </a:xfrm>
          <a:prstGeom prst="rect">
            <a:avLst/>
          </a:prstGeom>
        </p:spPr>
        <p:txBody>
          <a:bodyPr wrap="square">
            <a:spAutoFit/>
          </a:bodyPr>
          <a:lstStyle/>
          <a:p>
            <a:r>
              <a:rPr lang="en-US" sz="2400" dirty="0">
                <a:solidFill>
                  <a:schemeClr val="bg1"/>
                </a:solidFill>
                <a:latin typeface="Agency FB" panose="020B0503020202020204" pitchFamily="34" charset="0"/>
              </a:rPr>
              <a:t>The admin panel shows a list of all  verifications for users. Verified users have a green check next to their profile.</a:t>
            </a:r>
            <a:endParaRPr lang="en-US" sz="2400" dirty="0">
              <a:latin typeface="Agency FB" panose="020B0503020202020204" pitchFamily="34" charset="0"/>
            </a:endParaRPr>
          </a:p>
        </p:txBody>
      </p:sp>
      <p:sp>
        <p:nvSpPr>
          <p:cNvPr id="6" name="Rectangle 5">
            <a:extLst>
              <a:ext uri="{FF2B5EF4-FFF2-40B4-BE49-F238E27FC236}">
                <a16:creationId xmlns:a16="http://schemas.microsoft.com/office/drawing/2014/main" id="{A6C1D595-AA1C-483C-8C1C-A24E25D39151}"/>
              </a:ext>
            </a:extLst>
          </p:cNvPr>
          <p:cNvSpPr/>
          <p:nvPr/>
        </p:nvSpPr>
        <p:spPr>
          <a:xfrm>
            <a:off x="840025" y="4371054"/>
            <a:ext cx="3057605" cy="1200329"/>
          </a:xfrm>
          <a:prstGeom prst="rect">
            <a:avLst/>
          </a:prstGeom>
        </p:spPr>
        <p:txBody>
          <a:bodyPr wrap="square">
            <a:spAutoFit/>
          </a:bodyPr>
          <a:lstStyle/>
          <a:p>
            <a:r>
              <a:rPr lang="en-US" sz="2400" dirty="0">
                <a:solidFill>
                  <a:schemeClr val="bg1"/>
                </a:solidFill>
                <a:latin typeface="Agency FB" panose="020B0503020202020204" pitchFamily="34" charset="0"/>
              </a:rPr>
              <a:t>Admin can click on any user to view his verifications documents/ verify the user</a:t>
            </a:r>
            <a:endParaRPr lang="en-US" sz="2400" dirty="0">
              <a:latin typeface="Agency FB" panose="020B0503020202020204" pitchFamily="34" charset="0"/>
            </a:endParaRPr>
          </a:p>
        </p:txBody>
      </p:sp>
    </p:spTree>
    <p:extLst>
      <p:ext uri="{BB962C8B-B14F-4D97-AF65-F5344CB8AC3E}">
        <p14:creationId xmlns:p14="http://schemas.microsoft.com/office/powerpoint/2010/main" val="1557102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89C6F-BB92-427D-9165-DA602E996BF5}"/>
              </a:ext>
            </a:extLst>
          </p:cNvPr>
          <p:cNvPicPr>
            <a:picLocks noChangeAspect="1"/>
          </p:cNvPicPr>
          <p:nvPr/>
        </p:nvPicPr>
        <p:blipFill>
          <a:blip r:embed="rId2"/>
          <a:stretch>
            <a:fillRect/>
          </a:stretch>
        </p:blipFill>
        <p:spPr>
          <a:xfrm>
            <a:off x="0" y="0"/>
            <a:ext cx="8216254" cy="6858000"/>
          </a:xfrm>
          <a:prstGeom prst="rect">
            <a:avLst/>
          </a:prstGeom>
        </p:spPr>
      </p:pic>
      <p:sp>
        <p:nvSpPr>
          <p:cNvPr id="2" name="Title 1">
            <a:extLst>
              <a:ext uri="{FF2B5EF4-FFF2-40B4-BE49-F238E27FC236}">
                <a16:creationId xmlns:a16="http://schemas.microsoft.com/office/drawing/2014/main" id="{82E65FB3-2129-4E4E-9D0C-2A4BA6D323FE}"/>
              </a:ext>
            </a:extLst>
          </p:cNvPr>
          <p:cNvSpPr>
            <a:spLocks noGrp="1"/>
          </p:cNvSpPr>
          <p:nvPr>
            <p:ph type="title"/>
          </p:nvPr>
        </p:nvSpPr>
        <p:spPr>
          <a:xfrm>
            <a:off x="8216254" y="2710305"/>
            <a:ext cx="3499105" cy="1437389"/>
          </a:xfrm>
          <a:noFill/>
        </p:spPr>
        <p:txBody>
          <a:bodyPr vert="horz" lIns="91440" tIns="45720" rIns="91440" bIns="45720" rtlCol="0" anchor="b">
            <a:normAutofit/>
          </a:bodyPr>
          <a:lstStyle/>
          <a:p>
            <a:pPr>
              <a:spcAft>
                <a:spcPts val="600"/>
              </a:spcAft>
            </a:pPr>
            <a:r>
              <a:rPr lang="en-US" sz="2400" dirty="0">
                <a:solidFill>
                  <a:schemeClr val="bg1"/>
                </a:solidFill>
                <a:latin typeface="Agency FB" panose="020B0503020202020204" pitchFamily="34" charset="0"/>
              </a:rPr>
              <a:t>Example of the </a:t>
            </a:r>
            <a:r>
              <a:rPr lang="en-US" sz="2400" dirty="0" err="1">
                <a:solidFill>
                  <a:schemeClr val="bg1"/>
                </a:solidFill>
                <a:latin typeface="Agency FB" panose="020B0503020202020204" pitchFamily="34" charset="0"/>
              </a:rPr>
              <a:t>DemoUser</a:t>
            </a:r>
            <a:r>
              <a:rPr lang="en-US" sz="2400" dirty="0">
                <a:solidFill>
                  <a:schemeClr val="bg1"/>
                </a:solidFill>
                <a:latin typeface="Agency FB" panose="020B0503020202020204" pitchFamily="34" charset="0"/>
              </a:rPr>
              <a:t> we created earlier.</a:t>
            </a:r>
          </a:p>
        </p:txBody>
      </p:sp>
      <p:pic>
        <p:nvPicPr>
          <p:cNvPr id="7" name="Picture 6" descr="A picture containing drawing&#10;&#10;Description automatically generated">
            <a:extLst>
              <a:ext uri="{FF2B5EF4-FFF2-40B4-BE49-F238E27FC236}">
                <a16:creationId xmlns:a16="http://schemas.microsoft.com/office/drawing/2014/main" id="{CE6F7A97-49BB-4092-83F1-33596EBA4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2287">
            <a:off x="7730274" y="-665441"/>
            <a:ext cx="4471066" cy="2034464"/>
          </a:xfrm>
          <a:prstGeom prst="rect">
            <a:avLst/>
          </a:prstGeom>
        </p:spPr>
      </p:pic>
    </p:spTree>
    <p:extLst>
      <p:ext uri="{BB962C8B-B14F-4D97-AF65-F5344CB8AC3E}">
        <p14:creationId xmlns:p14="http://schemas.microsoft.com/office/powerpoint/2010/main" val="218925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0B5458-9009-4DA1-B623-20D70AA56616}"/>
              </a:ext>
            </a:extLst>
          </p:cNvPr>
          <p:cNvPicPr>
            <a:picLocks noChangeAspect="1"/>
          </p:cNvPicPr>
          <p:nvPr/>
        </p:nvPicPr>
        <p:blipFill>
          <a:blip r:embed="rId2"/>
          <a:stretch>
            <a:fillRect/>
          </a:stretch>
        </p:blipFill>
        <p:spPr>
          <a:xfrm>
            <a:off x="4972594" y="0"/>
            <a:ext cx="7211007" cy="685800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4ACB8EBE-33C7-42BA-9C59-558D988A7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17522">
            <a:off x="217439" y="-710851"/>
            <a:ext cx="4766120" cy="2168722"/>
          </a:xfrm>
          <a:prstGeom prst="rect">
            <a:avLst/>
          </a:prstGeom>
        </p:spPr>
      </p:pic>
      <p:sp>
        <p:nvSpPr>
          <p:cNvPr id="4" name="Rectangle 3">
            <a:extLst>
              <a:ext uri="{FF2B5EF4-FFF2-40B4-BE49-F238E27FC236}">
                <a16:creationId xmlns:a16="http://schemas.microsoft.com/office/drawing/2014/main" id="{3889768B-AB18-4CAF-B302-B17107D844C4}"/>
              </a:ext>
            </a:extLst>
          </p:cNvPr>
          <p:cNvSpPr/>
          <p:nvPr/>
        </p:nvSpPr>
        <p:spPr>
          <a:xfrm>
            <a:off x="840025" y="2635637"/>
            <a:ext cx="3520947" cy="830997"/>
          </a:xfrm>
          <a:prstGeom prst="rect">
            <a:avLst/>
          </a:prstGeom>
        </p:spPr>
        <p:txBody>
          <a:bodyPr wrap="square">
            <a:spAutoFit/>
          </a:bodyPr>
          <a:lstStyle/>
          <a:p>
            <a:r>
              <a:rPr lang="en-US" sz="2400" dirty="0">
                <a:solidFill>
                  <a:schemeClr val="bg1"/>
                </a:solidFill>
                <a:latin typeface="Agency FB" panose="020B0503020202020204" pitchFamily="34" charset="0"/>
              </a:rPr>
              <a:t>All users can access the </a:t>
            </a:r>
          </a:p>
          <a:p>
            <a:r>
              <a:rPr lang="en-US" sz="2400" dirty="0">
                <a:solidFill>
                  <a:schemeClr val="bg1"/>
                </a:solidFill>
                <a:latin typeface="Agency FB" panose="020B0503020202020204" pitchFamily="34" charset="0"/>
              </a:rPr>
              <a:t>Phan-vote polls.</a:t>
            </a:r>
          </a:p>
        </p:txBody>
      </p:sp>
    </p:spTree>
    <p:extLst>
      <p:ext uri="{BB962C8B-B14F-4D97-AF65-F5344CB8AC3E}">
        <p14:creationId xmlns:p14="http://schemas.microsoft.com/office/powerpoint/2010/main" val="179361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B0B41-CC35-4C7C-8DE5-9A61311A9A66}"/>
              </a:ext>
            </a:extLst>
          </p:cNvPr>
          <p:cNvPicPr>
            <a:picLocks noChangeAspect="1"/>
          </p:cNvPicPr>
          <p:nvPr/>
        </p:nvPicPr>
        <p:blipFill>
          <a:blip r:embed="rId2"/>
          <a:stretch>
            <a:fillRect/>
          </a:stretch>
        </p:blipFill>
        <p:spPr>
          <a:xfrm>
            <a:off x="1" y="-1"/>
            <a:ext cx="7755966" cy="6857999"/>
          </a:xfrm>
          <a:prstGeom prst="rect">
            <a:avLst/>
          </a:prstGeom>
        </p:spPr>
      </p:pic>
      <p:sp>
        <p:nvSpPr>
          <p:cNvPr id="2" name="Title 1">
            <a:extLst>
              <a:ext uri="{FF2B5EF4-FFF2-40B4-BE49-F238E27FC236}">
                <a16:creationId xmlns:a16="http://schemas.microsoft.com/office/drawing/2014/main" id="{82E65FB3-2129-4E4E-9D0C-2A4BA6D323FE}"/>
              </a:ext>
            </a:extLst>
          </p:cNvPr>
          <p:cNvSpPr>
            <a:spLocks noGrp="1"/>
          </p:cNvSpPr>
          <p:nvPr>
            <p:ph type="title"/>
          </p:nvPr>
        </p:nvSpPr>
        <p:spPr>
          <a:xfrm>
            <a:off x="8216254" y="2710305"/>
            <a:ext cx="3499105" cy="1437389"/>
          </a:xfrm>
          <a:noFill/>
        </p:spPr>
        <p:txBody>
          <a:bodyPr vert="horz" lIns="91440" tIns="45720" rIns="91440" bIns="45720" rtlCol="0" anchor="b">
            <a:normAutofit/>
          </a:bodyPr>
          <a:lstStyle/>
          <a:p>
            <a:pPr>
              <a:spcAft>
                <a:spcPts val="600"/>
              </a:spcAft>
            </a:pPr>
            <a:r>
              <a:rPr lang="en-US" sz="2400" dirty="0">
                <a:solidFill>
                  <a:schemeClr val="bg1"/>
                </a:solidFill>
                <a:latin typeface="Agency FB" panose="020B0503020202020204" pitchFamily="34" charset="0"/>
              </a:rPr>
              <a:t>The voting polls show a brief overview of all questions in the website</a:t>
            </a:r>
          </a:p>
        </p:txBody>
      </p:sp>
      <p:pic>
        <p:nvPicPr>
          <p:cNvPr id="7" name="Picture 6" descr="A picture containing drawing&#10;&#10;Description automatically generated">
            <a:extLst>
              <a:ext uri="{FF2B5EF4-FFF2-40B4-BE49-F238E27FC236}">
                <a16:creationId xmlns:a16="http://schemas.microsoft.com/office/drawing/2014/main" id="{CE6F7A97-49BB-4092-83F1-33596EBA4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2287">
            <a:off x="7730274" y="-665441"/>
            <a:ext cx="4471066" cy="2034464"/>
          </a:xfrm>
          <a:prstGeom prst="rect">
            <a:avLst/>
          </a:prstGeom>
        </p:spPr>
      </p:pic>
    </p:spTree>
    <p:extLst>
      <p:ext uri="{BB962C8B-B14F-4D97-AF65-F5344CB8AC3E}">
        <p14:creationId xmlns:p14="http://schemas.microsoft.com/office/powerpoint/2010/main" val="141237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3BD201-8FA1-4A2F-930C-40AF24CC38D7}"/>
              </a:ext>
            </a:extLst>
          </p:cNvPr>
          <p:cNvPicPr>
            <a:picLocks noChangeAspect="1"/>
          </p:cNvPicPr>
          <p:nvPr/>
        </p:nvPicPr>
        <p:blipFill rotWithShape="1">
          <a:blip r:embed="rId2"/>
          <a:srcRect l="25117" r="10"/>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2" name="Title 1">
            <a:extLst>
              <a:ext uri="{FF2B5EF4-FFF2-40B4-BE49-F238E27FC236}">
                <a16:creationId xmlns:a16="http://schemas.microsoft.com/office/drawing/2014/main" id="{FEC2C2FA-43F0-47FE-99D3-80B2BD8B627D}"/>
              </a:ext>
            </a:extLst>
          </p:cNvPr>
          <p:cNvSpPr>
            <a:spLocks noGrp="1"/>
          </p:cNvSpPr>
          <p:nvPr>
            <p:ph type="title"/>
          </p:nvPr>
        </p:nvSpPr>
        <p:spPr>
          <a:xfrm>
            <a:off x="7937338" y="1466904"/>
            <a:ext cx="2260107" cy="1325563"/>
          </a:xfrm>
        </p:spPr>
        <p:txBody>
          <a:bodyPr vert="horz" lIns="91440" tIns="45720" rIns="91440" bIns="45720" rtlCol="0" anchor="ctr">
            <a:normAutofit/>
          </a:bodyPr>
          <a:lstStyle/>
          <a:p>
            <a:r>
              <a:rPr lang="en-US" dirty="0">
                <a:latin typeface="Foglihten" panose="00000600000000000000" pitchFamily="50" charset="0"/>
              </a:rPr>
              <a:t>Outline</a:t>
            </a:r>
          </a:p>
        </p:txBody>
      </p:sp>
      <p:sp>
        <p:nvSpPr>
          <p:cNvPr id="4" name="Rectangle 3">
            <a:extLst>
              <a:ext uri="{FF2B5EF4-FFF2-40B4-BE49-F238E27FC236}">
                <a16:creationId xmlns:a16="http://schemas.microsoft.com/office/drawing/2014/main" id="{47FF5EB6-9BD7-4273-83D3-19AE23AE71BF}"/>
              </a:ext>
            </a:extLst>
          </p:cNvPr>
          <p:cNvSpPr/>
          <p:nvPr/>
        </p:nvSpPr>
        <p:spPr>
          <a:xfrm>
            <a:off x="7855572" y="2864030"/>
            <a:ext cx="2660028" cy="3181684"/>
          </a:xfrm>
          <a:prstGeom prst="rect">
            <a:avLst/>
          </a:prstGeom>
        </p:spPr>
        <p:txBody>
          <a:bodyPr vert="horz" lIns="91440" tIns="45720" rIns="91440" bIns="45720" rtlCol="0" anchor="t">
            <a:noAutofit/>
          </a:bodyPr>
          <a:lstStyle/>
          <a:p>
            <a:pPr marL="285750" indent="-228600">
              <a:lnSpc>
                <a:spcPct val="90000"/>
              </a:lnSpc>
              <a:spcAft>
                <a:spcPts val="600"/>
              </a:spcAft>
              <a:buSzPct val="80000"/>
              <a:buFont typeface="Arial" panose="020B0604020202020204" pitchFamily="34" charset="0"/>
              <a:buChar char="•"/>
            </a:pPr>
            <a:r>
              <a:rPr lang="en-US" sz="2400" dirty="0">
                <a:latin typeface="Agency FB" panose="020B0503020202020204" pitchFamily="34" charset="0"/>
              </a:rPr>
              <a:t>Application scenario</a:t>
            </a:r>
          </a:p>
          <a:p>
            <a:pPr marL="285750" indent="-228600">
              <a:lnSpc>
                <a:spcPct val="90000"/>
              </a:lnSpc>
              <a:spcAft>
                <a:spcPts val="600"/>
              </a:spcAft>
              <a:buSzPct val="80000"/>
              <a:buFont typeface="Arial" panose="020B0604020202020204" pitchFamily="34" charset="0"/>
              <a:buChar char="•"/>
            </a:pPr>
            <a:r>
              <a:rPr lang="en-US" sz="2400" dirty="0">
                <a:latin typeface="Agency FB" panose="020B0503020202020204" pitchFamily="34" charset="0"/>
              </a:rPr>
              <a:t>Project description</a:t>
            </a:r>
          </a:p>
          <a:p>
            <a:pPr marL="285750" indent="-228600">
              <a:lnSpc>
                <a:spcPct val="90000"/>
              </a:lnSpc>
              <a:spcAft>
                <a:spcPts val="600"/>
              </a:spcAft>
              <a:buSzPct val="80000"/>
              <a:buFont typeface="Arial" panose="020B0604020202020204" pitchFamily="34" charset="0"/>
              <a:buChar char="•"/>
            </a:pPr>
            <a:r>
              <a:rPr lang="en-US" sz="2400" dirty="0">
                <a:latin typeface="Agency FB" panose="020B0503020202020204" pitchFamily="34" charset="0"/>
              </a:rPr>
              <a:t>DB model</a:t>
            </a:r>
          </a:p>
          <a:p>
            <a:pPr marL="285750" indent="-228600">
              <a:lnSpc>
                <a:spcPct val="90000"/>
              </a:lnSpc>
              <a:spcAft>
                <a:spcPts val="600"/>
              </a:spcAft>
              <a:buSzPct val="80000"/>
              <a:buFont typeface="Arial" panose="020B0604020202020204" pitchFamily="34" charset="0"/>
              <a:buChar char="•"/>
            </a:pPr>
            <a:r>
              <a:rPr lang="en-US" sz="2400" dirty="0">
                <a:latin typeface="Agency FB" panose="020B0503020202020204" pitchFamily="34" charset="0"/>
              </a:rPr>
              <a:t>Demonstration</a:t>
            </a:r>
          </a:p>
          <a:p>
            <a:pPr marL="285750" indent="-228600">
              <a:lnSpc>
                <a:spcPct val="90000"/>
              </a:lnSpc>
              <a:spcAft>
                <a:spcPts val="600"/>
              </a:spcAft>
              <a:buSzPct val="80000"/>
              <a:buFont typeface="Arial" panose="020B0604020202020204" pitchFamily="34" charset="0"/>
              <a:buChar char="•"/>
            </a:pPr>
            <a:r>
              <a:rPr lang="en-US" sz="2400" dirty="0">
                <a:latin typeface="Agency FB" panose="020B0503020202020204" pitchFamily="34" charset="0"/>
              </a:rPr>
              <a:t>Challenges</a:t>
            </a:r>
          </a:p>
          <a:p>
            <a:pPr marL="285750" indent="-228600">
              <a:lnSpc>
                <a:spcPct val="90000"/>
              </a:lnSpc>
              <a:spcAft>
                <a:spcPts val="600"/>
              </a:spcAft>
              <a:buSzPct val="80000"/>
              <a:buFont typeface="Arial" panose="020B0604020202020204" pitchFamily="34" charset="0"/>
              <a:buChar char="•"/>
            </a:pPr>
            <a:r>
              <a:rPr lang="en-US" sz="2400" dirty="0">
                <a:latin typeface="Agency FB" panose="020B0503020202020204" pitchFamily="34" charset="0"/>
              </a:rPr>
              <a:t>Future Work</a:t>
            </a:r>
          </a:p>
        </p:txBody>
      </p:sp>
    </p:spTree>
    <p:extLst>
      <p:ext uri="{BB962C8B-B14F-4D97-AF65-F5344CB8AC3E}">
        <p14:creationId xmlns:p14="http://schemas.microsoft.com/office/powerpoint/2010/main" val="1949101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419A9E-8464-4FD0-8063-56DD5A9C24EB}"/>
              </a:ext>
            </a:extLst>
          </p:cNvPr>
          <p:cNvPicPr>
            <a:picLocks noChangeAspect="1"/>
          </p:cNvPicPr>
          <p:nvPr/>
        </p:nvPicPr>
        <p:blipFill>
          <a:blip r:embed="rId2"/>
          <a:stretch>
            <a:fillRect/>
          </a:stretch>
        </p:blipFill>
        <p:spPr>
          <a:xfrm>
            <a:off x="4848058" y="0"/>
            <a:ext cx="7389860" cy="6857999"/>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4ACB8EBE-33C7-42BA-9C59-558D988A7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17522">
            <a:off x="217439" y="-710851"/>
            <a:ext cx="4766120" cy="2168722"/>
          </a:xfrm>
          <a:prstGeom prst="rect">
            <a:avLst/>
          </a:prstGeom>
        </p:spPr>
      </p:pic>
      <p:sp>
        <p:nvSpPr>
          <p:cNvPr id="4" name="Rectangle 3">
            <a:extLst>
              <a:ext uri="{FF2B5EF4-FFF2-40B4-BE49-F238E27FC236}">
                <a16:creationId xmlns:a16="http://schemas.microsoft.com/office/drawing/2014/main" id="{3889768B-AB18-4CAF-B302-B17107D844C4}"/>
              </a:ext>
            </a:extLst>
          </p:cNvPr>
          <p:cNvSpPr/>
          <p:nvPr/>
        </p:nvSpPr>
        <p:spPr>
          <a:xfrm>
            <a:off x="840025" y="2671362"/>
            <a:ext cx="3520947" cy="1200329"/>
          </a:xfrm>
          <a:prstGeom prst="rect">
            <a:avLst/>
          </a:prstGeom>
        </p:spPr>
        <p:txBody>
          <a:bodyPr wrap="square">
            <a:spAutoFit/>
          </a:bodyPr>
          <a:lstStyle/>
          <a:p>
            <a:r>
              <a:rPr lang="en-US" sz="2400" dirty="0">
                <a:solidFill>
                  <a:schemeClr val="bg1"/>
                </a:solidFill>
                <a:latin typeface="Agency FB" panose="020B0503020202020204" pitchFamily="34" charset="0"/>
              </a:rPr>
              <a:t>A non-logged in user, or an unverified one, can only view the results of the poll.</a:t>
            </a:r>
            <a:endParaRPr lang="en-US" sz="2400" dirty="0">
              <a:latin typeface="Agency FB" panose="020B0503020202020204" pitchFamily="34" charset="0"/>
            </a:endParaRPr>
          </a:p>
        </p:txBody>
      </p:sp>
    </p:spTree>
    <p:extLst>
      <p:ext uri="{BB962C8B-B14F-4D97-AF65-F5344CB8AC3E}">
        <p14:creationId xmlns:p14="http://schemas.microsoft.com/office/powerpoint/2010/main" val="3849470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C6794-13F5-45A3-BCC6-5D1BC8EB80DC}"/>
              </a:ext>
            </a:extLst>
          </p:cNvPr>
          <p:cNvPicPr>
            <a:picLocks noChangeAspect="1"/>
          </p:cNvPicPr>
          <p:nvPr/>
        </p:nvPicPr>
        <p:blipFill>
          <a:blip r:embed="rId2"/>
          <a:stretch>
            <a:fillRect/>
          </a:stretch>
        </p:blipFill>
        <p:spPr>
          <a:xfrm>
            <a:off x="1" y="0"/>
            <a:ext cx="7957484" cy="6858000"/>
          </a:xfrm>
          <a:prstGeom prst="rect">
            <a:avLst/>
          </a:prstGeom>
        </p:spPr>
      </p:pic>
      <p:sp>
        <p:nvSpPr>
          <p:cNvPr id="2" name="Title 1">
            <a:extLst>
              <a:ext uri="{FF2B5EF4-FFF2-40B4-BE49-F238E27FC236}">
                <a16:creationId xmlns:a16="http://schemas.microsoft.com/office/drawing/2014/main" id="{82E65FB3-2129-4E4E-9D0C-2A4BA6D323FE}"/>
              </a:ext>
            </a:extLst>
          </p:cNvPr>
          <p:cNvSpPr>
            <a:spLocks noGrp="1"/>
          </p:cNvSpPr>
          <p:nvPr>
            <p:ph type="title"/>
          </p:nvPr>
        </p:nvSpPr>
        <p:spPr>
          <a:xfrm>
            <a:off x="8216254" y="2710305"/>
            <a:ext cx="3499105" cy="1437389"/>
          </a:xfrm>
          <a:noFill/>
        </p:spPr>
        <p:txBody>
          <a:bodyPr vert="horz" lIns="91440" tIns="45720" rIns="91440" bIns="45720" rtlCol="0" anchor="b">
            <a:normAutofit/>
          </a:bodyPr>
          <a:lstStyle/>
          <a:p>
            <a:pPr>
              <a:spcAft>
                <a:spcPts val="600"/>
              </a:spcAft>
            </a:pPr>
            <a:r>
              <a:rPr lang="en-US" sz="2400" dirty="0">
                <a:solidFill>
                  <a:schemeClr val="bg1"/>
                </a:solidFill>
                <a:latin typeface="Agency FB" panose="020B0503020202020204" pitchFamily="34" charset="0"/>
              </a:rPr>
              <a:t>A verified user can only vote once.</a:t>
            </a:r>
          </a:p>
        </p:txBody>
      </p:sp>
      <p:pic>
        <p:nvPicPr>
          <p:cNvPr id="7" name="Picture 6" descr="A picture containing drawing&#10;&#10;Description automatically generated">
            <a:extLst>
              <a:ext uri="{FF2B5EF4-FFF2-40B4-BE49-F238E27FC236}">
                <a16:creationId xmlns:a16="http://schemas.microsoft.com/office/drawing/2014/main" id="{CE6F7A97-49BB-4092-83F1-33596EBA4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2287">
            <a:off x="7730274" y="-665441"/>
            <a:ext cx="4471066" cy="2034464"/>
          </a:xfrm>
          <a:prstGeom prst="rect">
            <a:avLst/>
          </a:prstGeom>
        </p:spPr>
      </p:pic>
    </p:spTree>
    <p:extLst>
      <p:ext uri="{BB962C8B-B14F-4D97-AF65-F5344CB8AC3E}">
        <p14:creationId xmlns:p14="http://schemas.microsoft.com/office/powerpoint/2010/main" val="2572013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F74042-9596-4269-AE25-5754F55AE777}"/>
              </a:ext>
            </a:extLst>
          </p:cNvPr>
          <p:cNvPicPr>
            <a:picLocks noChangeAspect="1"/>
          </p:cNvPicPr>
          <p:nvPr/>
        </p:nvPicPr>
        <p:blipFill>
          <a:blip r:embed="rId2"/>
          <a:stretch>
            <a:fillRect/>
          </a:stretch>
        </p:blipFill>
        <p:spPr>
          <a:xfrm>
            <a:off x="4737655" y="-4594"/>
            <a:ext cx="7838128" cy="6857999"/>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4ACB8EBE-33C7-42BA-9C59-558D988A7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17522">
            <a:off x="217439" y="-710851"/>
            <a:ext cx="4766120" cy="2168722"/>
          </a:xfrm>
          <a:prstGeom prst="rect">
            <a:avLst/>
          </a:prstGeom>
        </p:spPr>
      </p:pic>
      <p:sp>
        <p:nvSpPr>
          <p:cNvPr id="4" name="Rectangle 3">
            <a:extLst>
              <a:ext uri="{FF2B5EF4-FFF2-40B4-BE49-F238E27FC236}">
                <a16:creationId xmlns:a16="http://schemas.microsoft.com/office/drawing/2014/main" id="{3889768B-AB18-4CAF-B302-B17107D844C4}"/>
              </a:ext>
            </a:extLst>
          </p:cNvPr>
          <p:cNvSpPr/>
          <p:nvPr/>
        </p:nvSpPr>
        <p:spPr>
          <a:xfrm>
            <a:off x="725823" y="3188649"/>
            <a:ext cx="3520947" cy="1200329"/>
          </a:xfrm>
          <a:prstGeom prst="rect">
            <a:avLst/>
          </a:prstGeom>
        </p:spPr>
        <p:txBody>
          <a:bodyPr wrap="square">
            <a:spAutoFit/>
          </a:bodyPr>
          <a:lstStyle/>
          <a:p>
            <a:r>
              <a:rPr lang="en-US" sz="2400" dirty="0">
                <a:solidFill>
                  <a:schemeClr val="bg1"/>
                </a:solidFill>
                <a:latin typeface="Agency FB" panose="020B0503020202020204" pitchFamily="34" charset="0"/>
              </a:rPr>
              <a:t>A verified user can vote for each question once. The results change live, on both panes.</a:t>
            </a:r>
            <a:endParaRPr lang="en-US" sz="2400" dirty="0">
              <a:latin typeface="Agency FB" panose="020B0503020202020204" pitchFamily="34" charset="0"/>
            </a:endParaRPr>
          </a:p>
        </p:txBody>
      </p:sp>
    </p:spTree>
    <p:extLst>
      <p:ext uri="{BB962C8B-B14F-4D97-AF65-F5344CB8AC3E}">
        <p14:creationId xmlns:p14="http://schemas.microsoft.com/office/powerpoint/2010/main" val="1287053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1656F0-2F81-4EE4-8CBE-47A147412A98}"/>
              </a:ext>
            </a:extLst>
          </p:cNvPr>
          <p:cNvPicPr>
            <a:picLocks noChangeAspect="1"/>
          </p:cNvPicPr>
          <p:nvPr/>
        </p:nvPicPr>
        <p:blipFill>
          <a:blip r:embed="rId2"/>
          <a:stretch>
            <a:fillRect/>
          </a:stretch>
        </p:blipFill>
        <p:spPr>
          <a:xfrm>
            <a:off x="0" y="21148"/>
            <a:ext cx="8372536" cy="6836852"/>
          </a:xfrm>
          <a:prstGeom prst="rect">
            <a:avLst/>
          </a:prstGeom>
        </p:spPr>
      </p:pic>
      <p:sp>
        <p:nvSpPr>
          <p:cNvPr id="2" name="Title 1">
            <a:extLst>
              <a:ext uri="{FF2B5EF4-FFF2-40B4-BE49-F238E27FC236}">
                <a16:creationId xmlns:a16="http://schemas.microsoft.com/office/drawing/2014/main" id="{82E65FB3-2129-4E4E-9D0C-2A4BA6D323FE}"/>
              </a:ext>
            </a:extLst>
          </p:cNvPr>
          <p:cNvSpPr>
            <a:spLocks noGrp="1"/>
          </p:cNvSpPr>
          <p:nvPr>
            <p:ph type="title"/>
          </p:nvPr>
        </p:nvSpPr>
        <p:spPr>
          <a:xfrm>
            <a:off x="8216254" y="2710305"/>
            <a:ext cx="3499105" cy="1437389"/>
          </a:xfrm>
          <a:noFill/>
        </p:spPr>
        <p:txBody>
          <a:bodyPr vert="horz" lIns="91440" tIns="45720" rIns="91440" bIns="45720" rtlCol="0" anchor="b">
            <a:normAutofit/>
          </a:bodyPr>
          <a:lstStyle/>
          <a:p>
            <a:pPr>
              <a:spcAft>
                <a:spcPts val="600"/>
              </a:spcAft>
            </a:pPr>
            <a:r>
              <a:rPr lang="en-US" sz="2400" dirty="0">
                <a:solidFill>
                  <a:schemeClr val="bg1"/>
                </a:solidFill>
                <a:latin typeface="Agency FB" panose="020B0503020202020204" pitchFamily="34" charset="0"/>
              </a:rPr>
              <a:t>Once the user clicks on Login/signup, a modal will popup and overlay on top of the page.</a:t>
            </a:r>
          </a:p>
        </p:txBody>
      </p:sp>
      <p:pic>
        <p:nvPicPr>
          <p:cNvPr id="7" name="Picture 6" descr="A picture containing drawing&#10;&#10;Description automatically generated">
            <a:extLst>
              <a:ext uri="{FF2B5EF4-FFF2-40B4-BE49-F238E27FC236}">
                <a16:creationId xmlns:a16="http://schemas.microsoft.com/office/drawing/2014/main" id="{CE6F7A97-49BB-4092-83F1-33596EBA4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2287">
            <a:off x="7730274" y="-665441"/>
            <a:ext cx="4471066" cy="2034464"/>
          </a:xfrm>
          <a:prstGeom prst="rect">
            <a:avLst/>
          </a:prstGeom>
        </p:spPr>
      </p:pic>
    </p:spTree>
    <p:extLst>
      <p:ext uri="{BB962C8B-B14F-4D97-AF65-F5344CB8AC3E}">
        <p14:creationId xmlns:p14="http://schemas.microsoft.com/office/powerpoint/2010/main" val="185209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C2FA-43F0-47FE-99D3-80B2BD8B627D}"/>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Challenges</a:t>
            </a:r>
          </a:p>
        </p:txBody>
      </p:sp>
      <p:sp>
        <p:nvSpPr>
          <p:cNvPr id="4" name="Rectangle 3">
            <a:extLst>
              <a:ext uri="{FF2B5EF4-FFF2-40B4-BE49-F238E27FC236}">
                <a16:creationId xmlns:a16="http://schemas.microsoft.com/office/drawing/2014/main" id="{47FF5EB6-9BD7-4273-83D3-19AE23AE71BF}"/>
              </a:ext>
            </a:extLst>
          </p:cNvPr>
          <p:cNvSpPr/>
          <p:nvPr/>
        </p:nvSpPr>
        <p:spPr>
          <a:xfrm>
            <a:off x="4965431" y="2438400"/>
            <a:ext cx="6586489" cy="3785419"/>
          </a:xfrm>
          <a:prstGeom prst="rect">
            <a:avLst/>
          </a:prstGeom>
        </p:spPr>
        <p:txBody>
          <a:bodyPr vert="horz" lIns="91440" tIns="45720" rIns="91440" bIns="45720" rtlCol="0">
            <a:normAutofit/>
          </a:bodyPr>
          <a:lstStyle/>
          <a:p>
            <a:pPr marL="285750" indent="-228600" defTabSz="914400">
              <a:lnSpc>
                <a:spcPct val="90000"/>
              </a:lnSpc>
              <a:spcAft>
                <a:spcPts val="600"/>
              </a:spcAft>
              <a:buSzPct val="80000"/>
              <a:buFont typeface="Arial" panose="020B0604020202020204" pitchFamily="34" charset="0"/>
              <a:buChar char="•"/>
            </a:pPr>
            <a:endParaRPr lang="en-US" sz="2000" dirty="0"/>
          </a:p>
          <a:p>
            <a:pPr marL="285750" indent="-228600" defTabSz="914400">
              <a:lnSpc>
                <a:spcPct val="90000"/>
              </a:lnSpc>
              <a:spcAft>
                <a:spcPts val="600"/>
              </a:spcAft>
              <a:buSzPct val="80000"/>
              <a:buFont typeface="Arial" panose="020B0604020202020204" pitchFamily="34" charset="0"/>
              <a:buChar char="•"/>
            </a:pPr>
            <a:r>
              <a:rPr lang="en-US" sz="2000" dirty="0"/>
              <a:t>Designing a good UI/UX </a:t>
            </a:r>
          </a:p>
          <a:p>
            <a:pPr marL="285750" indent="-228600" defTabSz="914400">
              <a:lnSpc>
                <a:spcPct val="90000"/>
              </a:lnSpc>
              <a:spcAft>
                <a:spcPts val="600"/>
              </a:spcAft>
              <a:buSzPct val="80000"/>
              <a:buFont typeface="Arial" panose="020B0604020202020204" pitchFamily="34" charset="0"/>
              <a:buChar char="•"/>
            </a:pPr>
            <a:r>
              <a:rPr lang="en-US" sz="2000" dirty="0"/>
              <a:t>Responsiveness</a:t>
            </a:r>
          </a:p>
          <a:p>
            <a:pPr marL="285750" indent="-228600" defTabSz="914400">
              <a:lnSpc>
                <a:spcPct val="90000"/>
              </a:lnSpc>
              <a:spcAft>
                <a:spcPts val="600"/>
              </a:spcAft>
              <a:buSzPct val="80000"/>
              <a:buFont typeface="Arial" panose="020B0604020202020204" pitchFamily="34" charset="0"/>
              <a:buChar char="•"/>
            </a:pPr>
            <a:r>
              <a:rPr lang="en-US" sz="2000" dirty="0"/>
              <a:t>Serialization/ deserialization through different layers</a:t>
            </a:r>
          </a:p>
          <a:p>
            <a:pPr marL="285750" indent="-228600" defTabSz="914400">
              <a:lnSpc>
                <a:spcPct val="90000"/>
              </a:lnSpc>
              <a:spcAft>
                <a:spcPts val="600"/>
              </a:spcAft>
              <a:buSzPct val="80000"/>
              <a:buFont typeface="Arial" panose="020B0604020202020204" pitchFamily="34" charset="0"/>
              <a:buChar char="•"/>
            </a:pPr>
            <a:r>
              <a:rPr lang="en-US" sz="2000" dirty="0"/>
              <a:t>Automating requests with AJAX</a:t>
            </a:r>
          </a:p>
          <a:p>
            <a:pPr marL="285750" indent="-228600" defTabSz="914400">
              <a:lnSpc>
                <a:spcPct val="90000"/>
              </a:lnSpc>
              <a:spcAft>
                <a:spcPts val="600"/>
              </a:spcAft>
              <a:buSzPct val="80000"/>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5C3BD201-8FA1-4A2F-930C-40AF24CC38D7}"/>
              </a:ext>
            </a:extLst>
          </p:cNvPr>
          <p:cNvPicPr>
            <a:picLocks noChangeAspect="1"/>
          </p:cNvPicPr>
          <p:nvPr/>
        </p:nvPicPr>
        <p:blipFill rotWithShape="1">
          <a:blip r:embed="rId2"/>
          <a:srcRect l="37797" r="12690"/>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45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3BD201-8FA1-4A2F-930C-40AF24CC38D7}"/>
              </a:ext>
            </a:extLst>
          </p:cNvPr>
          <p:cNvPicPr>
            <a:picLocks noChangeAspect="1"/>
          </p:cNvPicPr>
          <p:nvPr/>
        </p:nvPicPr>
        <p:blipFill rotWithShape="1">
          <a:blip r:embed="rId2"/>
          <a:srcRect l="25117" r="10"/>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2" name="Title 1">
            <a:extLst>
              <a:ext uri="{FF2B5EF4-FFF2-40B4-BE49-F238E27FC236}">
                <a16:creationId xmlns:a16="http://schemas.microsoft.com/office/drawing/2014/main" id="{FEC2C2FA-43F0-47FE-99D3-80B2BD8B627D}"/>
              </a:ext>
            </a:extLst>
          </p:cNvPr>
          <p:cNvSpPr>
            <a:spLocks noGrp="1"/>
          </p:cNvSpPr>
          <p:nvPr>
            <p:ph type="title"/>
          </p:nvPr>
        </p:nvSpPr>
        <p:spPr>
          <a:xfrm>
            <a:off x="804671" y="883632"/>
            <a:ext cx="5291329" cy="1325563"/>
          </a:xfrm>
        </p:spPr>
        <p:txBody>
          <a:bodyPr vert="horz" lIns="91440" tIns="45720" rIns="91440" bIns="45720" rtlCol="0" anchor="ctr">
            <a:normAutofit/>
          </a:bodyPr>
          <a:lstStyle/>
          <a:p>
            <a:r>
              <a:rPr lang="en-US" sz="4000" dirty="0">
                <a:latin typeface="Foglihten" panose="00000600000000000000" pitchFamily="50" charset="0"/>
              </a:rPr>
              <a:t>Future Work</a:t>
            </a:r>
          </a:p>
        </p:txBody>
      </p:sp>
      <p:sp>
        <p:nvSpPr>
          <p:cNvPr id="7" name="Rectangle 6">
            <a:extLst>
              <a:ext uri="{FF2B5EF4-FFF2-40B4-BE49-F238E27FC236}">
                <a16:creationId xmlns:a16="http://schemas.microsoft.com/office/drawing/2014/main" id="{5656D61C-804A-4962-9CE5-07842C830EDC}"/>
              </a:ext>
            </a:extLst>
          </p:cNvPr>
          <p:cNvSpPr/>
          <p:nvPr/>
        </p:nvSpPr>
        <p:spPr>
          <a:xfrm>
            <a:off x="628794" y="2871982"/>
            <a:ext cx="5178118" cy="2077090"/>
          </a:xfrm>
          <a:prstGeom prst="rect">
            <a:avLst/>
          </a:prstGeom>
        </p:spPr>
        <p:txBody>
          <a:bodyPr vert="horz" lIns="91440" tIns="45720" rIns="91440" bIns="45720" rtlCol="0" anchor="t">
            <a:normAutofit/>
          </a:bodyPr>
          <a:lstStyle/>
          <a:p>
            <a:pPr marL="285750" indent="-228600" defTabSz="914400">
              <a:lnSpc>
                <a:spcPct val="90000"/>
              </a:lnSpc>
              <a:spcAft>
                <a:spcPts val="600"/>
              </a:spcAft>
              <a:buSzPct val="80000"/>
              <a:buFont typeface="Arial" panose="020B0604020202020204" pitchFamily="34" charset="0"/>
              <a:buChar char="•"/>
            </a:pPr>
            <a:r>
              <a:rPr lang="en-US" sz="2000" dirty="0"/>
              <a:t>Add more operations to the admin panel</a:t>
            </a:r>
          </a:p>
          <a:p>
            <a:pPr marL="285750" indent="-228600" defTabSz="914400">
              <a:lnSpc>
                <a:spcPct val="90000"/>
              </a:lnSpc>
              <a:spcAft>
                <a:spcPts val="600"/>
              </a:spcAft>
              <a:buSzPct val="80000"/>
              <a:buFont typeface="Arial" panose="020B0604020202020204" pitchFamily="34" charset="0"/>
              <a:buChar char="•"/>
            </a:pPr>
            <a:r>
              <a:rPr lang="en-US" sz="2000" dirty="0"/>
              <a:t>Add live comments on votes </a:t>
            </a:r>
          </a:p>
          <a:p>
            <a:pPr marL="285750" indent="-228600" defTabSz="914400">
              <a:lnSpc>
                <a:spcPct val="90000"/>
              </a:lnSpc>
              <a:spcAft>
                <a:spcPts val="600"/>
              </a:spcAft>
              <a:buSzPct val="80000"/>
              <a:buFont typeface="Arial" panose="020B0604020202020204" pitchFamily="34" charset="0"/>
              <a:buChar char="•"/>
            </a:pPr>
            <a:r>
              <a:rPr lang="en-US" sz="2000" dirty="0"/>
              <a:t>Implement using ASP.NET and Entity Framework</a:t>
            </a:r>
          </a:p>
          <a:p>
            <a:pPr marL="285750" indent="-228600" defTabSz="914400">
              <a:lnSpc>
                <a:spcPct val="90000"/>
              </a:lnSpc>
              <a:spcAft>
                <a:spcPts val="600"/>
              </a:spcAft>
              <a:buSzPct val="80000"/>
              <a:buFont typeface="Arial" panose="020B0604020202020204" pitchFamily="34" charset="0"/>
              <a:buChar char="•"/>
            </a:pPr>
            <a:r>
              <a:rPr lang="en-US" sz="2000" dirty="0"/>
              <a:t>Add forum posts and up-down voting </a:t>
            </a:r>
          </a:p>
          <a:p>
            <a:pPr marL="285750" indent="-228600" defTabSz="914400">
              <a:lnSpc>
                <a:spcPct val="90000"/>
              </a:lnSpc>
              <a:spcAft>
                <a:spcPts val="600"/>
              </a:spcAft>
              <a:buSzPct val="80000"/>
              <a:buFont typeface="Arial" panose="020B0604020202020204" pitchFamily="34" charset="0"/>
              <a:buChar char="•"/>
            </a:pPr>
            <a:r>
              <a:rPr lang="en-US" sz="2000"/>
              <a:t>Banning users</a:t>
            </a:r>
            <a:endParaRPr lang="en-US" sz="2000" dirty="0"/>
          </a:p>
        </p:txBody>
      </p:sp>
      <p:sp>
        <p:nvSpPr>
          <p:cNvPr id="4" name="Rectangle 3">
            <a:extLst>
              <a:ext uri="{FF2B5EF4-FFF2-40B4-BE49-F238E27FC236}">
                <a16:creationId xmlns:a16="http://schemas.microsoft.com/office/drawing/2014/main" id="{47FF5EB6-9BD7-4273-83D3-19AE23AE71BF}"/>
              </a:ext>
            </a:extLst>
          </p:cNvPr>
          <p:cNvSpPr/>
          <p:nvPr/>
        </p:nvSpPr>
        <p:spPr>
          <a:xfrm>
            <a:off x="804672" y="2871982"/>
            <a:ext cx="4782458" cy="3181684"/>
          </a:xfrm>
          <a:prstGeom prst="rect">
            <a:avLst/>
          </a:prstGeom>
        </p:spPr>
        <p:txBody>
          <a:bodyPr vert="horz" lIns="91440" tIns="45720" rIns="91440" bIns="45720" rtlCol="0" anchor="t">
            <a:normAutofit/>
          </a:bodyPr>
          <a:lstStyle/>
          <a:p>
            <a:pPr marL="57150">
              <a:lnSpc>
                <a:spcPct val="90000"/>
              </a:lnSpc>
              <a:spcAft>
                <a:spcPts val="600"/>
              </a:spcAft>
              <a:buSzPct val="80000"/>
            </a:pPr>
            <a:endParaRPr lang="en-US" dirty="0"/>
          </a:p>
        </p:txBody>
      </p:sp>
      <p:sp>
        <p:nvSpPr>
          <p:cNvPr id="6" name="Rectangle 5">
            <a:extLst>
              <a:ext uri="{FF2B5EF4-FFF2-40B4-BE49-F238E27FC236}">
                <a16:creationId xmlns:a16="http://schemas.microsoft.com/office/drawing/2014/main" id="{26C7650A-A724-4724-ADB2-89CFA49A0E64}"/>
              </a:ext>
            </a:extLst>
          </p:cNvPr>
          <p:cNvSpPr/>
          <p:nvPr/>
        </p:nvSpPr>
        <p:spPr>
          <a:xfrm>
            <a:off x="905187" y="3244333"/>
            <a:ext cx="4046059" cy="369332"/>
          </a:xfrm>
          <a:prstGeom prst="rect">
            <a:avLst/>
          </a:prstGeom>
        </p:spPr>
        <p:txBody>
          <a:bodyPr wrap="square">
            <a:spAutoFit/>
          </a:bodyPr>
          <a:lstStyle/>
          <a:p>
            <a:endParaRPr lang="en-US" dirty="0"/>
          </a:p>
        </p:txBody>
      </p:sp>
      <p:sp>
        <p:nvSpPr>
          <p:cNvPr id="8" name="Rectangle 7">
            <a:extLst>
              <a:ext uri="{FF2B5EF4-FFF2-40B4-BE49-F238E27FC236}">
                <a16:creationId xmlns:a16="http://schemas.microsoft.com/office/drawing/2014/main" id="{C47909B5-229E-44FD-9463-A7EE024C713B}"/>
              </a:ext>
            </a:extLst>
          </p:cNvPr>
          <p:cNvSpPr/>
          <p:nvPr/>
        </p:nvSpPr>
        <p:spPr>
          <a:xfrm>
            <a:off x="804671" y="4462824"/>
            <a:ext cx="4146574" cy="400110"/>
          </a:xfrm>
          <a:prstGeom prst="rect">
            <a:avLst/>
          </a:prstGeom>
        </p:spPr>
        <p:txBody>
          <a:bodyPr wrap="square">
            <a:spAutoFit/>
          </a:bodyPr>
          <a:lstStyle/>
          <a:p>
            <a:endParaRPr lang="en-US" sz="2000" dirty="0">
              <a:latin typeface="Agency FB" panose="020B0503020202020204" pitchFamily="34" charset="0"/>
            </a:endParaRPr>
          </a:p>
        </p:txBody>
      </p:sp>
    </p:spTree>
    <p:extLst>
      <p:ext uri="{BB962C8B-B14F-4D97-AF65-F5344CB8AC3E}">
        <p14:creationId xmlns:p14="http://schemas.microsoft.com/office/powerpoint/2010/main" val="338794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3BD201-8FA1-4A2F-930C-40AF24CC38D7}"/>
              </a:ext>
            </a:extLst>
          </p:cNvPr>
          <p:cNvPicPr>
            <a:picLocks noChangeAspect="1"/>
          </p:cNvPicPr>
          <p:nvPr/>
        </p:nvPicPr>
        <p:blipFill rotWithShape="1">
          <a:blip r:embed="rId2"/>
          <a:srcRect l="25117" r="10"/>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2" name="Title 1">
            <a:extLst>
              <a:ext uri="{FF2B5EF4-FFF2-40B4-BE49-F238E27FC236}">
                <a16:creationId xmlns:a16="http://schemas.microsoft.com/office/drawing/2014/main" id="{FEC2C2FA-43F0-47FE-99D3-80B2BD8B627D}"/>
              </a:ext>
            </a:extLst>
          </p:cNvPr>
          <p:cNvSpPr>
            <a:spLocks noGrp="1"/>
          </p:cNvSpPr>
          <p:nvPr>
            <p:ph type="title"/>
          </p:nvPr>
        </p:nvSpPr>
        <p:spPr>
          <a:xfrm>
            <a:off x="804671" y="883632"/>
            <a:ext cx="5291329" cy="1325563"/>
          </a:xfrm>
        </p:spPr>
        <p:txBody>
          <a:bodyPr vert="horz" lIns="91440" tIns="45720" rIns="91440" bIns="45720" rtlCol="0" anchor="ctr">
            <a:normAutofit/>
          </a:bodyPr>
          <a:lstStyle/>
          <a:p>
            <a:r>
              <a:rPr lang="en-US" sz="4000" dirty="0">
                <a:latin typeface="Foglihten" panose="00000600000000000000" pitchFamily="50" charset="0"/>
              </a:rPr>
              <a:t>Application scenario</a:t>
            </a:r>
          </a:p>
        </p:txBody>
      </p:sp>
      <p:sp>
        <p:nvSpPr>
          <p:cNvPr id="7" name="Rectangle 6">
            <a:extLst>
              <a:ext uri="{FF2B5EF4-FFF2-40B4-BE49-F238E27FC236}">
                <a16:creationId xmlns:a16="http://schemas.microsoft.com/office/drawing/2014/main" id="{5656D61C-804A-4962-9CE5-07842C830EDC}"/>
              </a:ext>
            </a:extLst>
          </p:cNvPr>
          <p:cNvSpPr/>
          <p:nvPr/>
        </p:nvSpPr>
        <p:spPr>
          <a:xfrm>
            <a:off x="804671" y="2558822"/>
            <a:ext cx="5134215" cy="1740353"/>
          </a:xfrm>
          <a:prstGeom prst="rect">
            <a:avLst/>
          </a:prstGeom>
        </p:spPr>
        <p:txBody>
          <a:bodyPr vert="horz" lIns="91440" tIns="45720" rIns="91440" bIns="45720" rtlCol="0" anchor="t">
            <a:normAutofit/>
          </a:bodyPr>
          <a:lstStyle/>
          <a:p>
            <a:pPr>
              <a:lnSpc>
                <a:spcPct val="90000"/>
              </a:lnSpc>
              <a:spcAft>
                <a:spcPts val="600"/>
              </a:spcAft>
            </a:pPr>
            <a:r>
              <a:rPr lang="en-US" sz="2000" dirty="0">
                <a:latin typeface="Agency FB" panose="020B0503020202020204" pitchFamily="34" charset="0"/>
              </a:rPr>
              <a:t>It’s December 2020. Joe Biden was elected president of the united states. Many people accused him of committing a fraud, and the USA’s general opinion about this matter is not clear, hence you’re too afraid to get out and state your opinion. </a:t>
            </a:r>
          </a:p>
        </p:txBody>
      </p:sp>
      <p:sp>
        <p:nvSpPr>
          <p:cNvPr id="4" name="Rectangle 3">
            <a:extLst>
              <a:ext uri="{FF2B5EF4-FFF2-40B4-BE49-F238E27FC236}">
                <a16:creationId xmlns:a16="http://schemas.microsoft.com/office/drawing/2014/main" id="{47FF5EB6-9BD7-4273-83D3-19AE23AE71BF}"/>
              </a:ext>
            </a:extLst>
          </p:cNvPr>
          <p:cNvSpPr/>
          <p:nvPr/>
        </p:nvSpPr>
        <p:spPr>
          <a:xfrm>
            <a:off x="804672" y="2871982"/>
            <a:ext cx="4782458" cy="3181684"/>
          </a:xfrm>
          <a:prstGeom prst="rect">
            <a:avLst/>
          </a:prstGeom>
        </p:spPr>
        <p:txBody>
          <a:bodyPr vert="horz" lIns="91440" tIns="45720" rIns="91440" bIns="45720" rtlCol="0" anchor="t">
            <a:normAutofit/>
          </a:bodyPr>
          <a:lstStyle/>
          <a:p>
            <a:pPr marL="57150">
              <a:lnSpc>
                <a:spcPct val="90000"/>
              </a:lnSpc>
              <a:spcAft>
                <a:spcPts val="600"/>
              </a:spcAft>
              <a:buSzPct val="80000"/>
            </a:pPr>
            <a:endParaRPr lang="en-US" dirty="0"/>
          </a:p>
        </p:txBody>
      </p:sp>
      <p:sp>
        <p:nvSpPr>
          <p:cNvPr id="6" name="Rectangle 5">
            <a:extLst>
              <a:ext uri="{FF2B5EF4-FFF2-40B4-BE49-F238E27FC236}">
                <a16:creationId xmlns:a16="http://schemas.microsoft.com/office/drawing/2014/main" id="{26C7650A-A724-4724-ADB2-89CFA49A0E64}"/>
              </a:ext>
            </a:extLst>
          </p:cNvPr>
          <p:cNvSpPr/>
          <p:nvPr/>
        </p:nvSpPr>
        <p:spPr>
          <a:xfrm>
            <a:off x="905187" y="3244333"/>
            <a:ext cx="4046059" cy="369332"/>
          </a:xfrm>
          <a:prstGeom prst="rect">
            <a:avLst/>
          </a:prstGeom>
        </p:spPr>
        <p:txBody>
          <a:bodyPr wrap="square">
            <a:spAutoFit/>
          </a:bodyPr>
          <a:lstStyle/>
          <a:p>
            <a:endParaRPr lang="en-US" dirty="0"/>
          </a:p>
        </p:txBody>
      </p:sp>
      <p:sp>
        <p:nvSpPr>
          <p:cNvPr id="8" name="Rectangle 7">
            <a:extLst>
              <a:ext uri="{FF2B5EF4-FFF2-40B4-BE49-F238E27FC236}">
                <a16:creationId xmlns:a16="http://schemas.microsoft.com/office/drawing/2014/main" id="{C47909B5-229E-44FD-9463-A7EE024C713B}"/>
              </a:ext>
            </a:extLst>
          </p:cNvPr>
          <p:cNvSpPr/>
          <p:nvPr/>
        </p:nvSpPr>
        <p:spPr>
          <a:xfrm>
            <a:off x="804671" y="4462824"/>
            <a:ext cx="4146574" cy="1015663"/>
          </a:xfrm>
          <a:prstGeom prst="rect">
            <a:avLst/>
          </a:prstGeom>
        </p:spPr>
        <p:txBody>
          <a:bodyPr wrap="square">
            <a:spAutoFit/>
          </a:bodyPr>
          <a:lstStyle/>
          <a:p>
            <a:r>
              <a:rPr lang="en-US" sz="2000" dirty="0">
                <a:latin typeface="Agency FB" panose="020B0503020202020204" pitchFamily="34" charset="0"/>
              </a:rPr>
              <a:t>That’s the scenario that Phansite handles. It’s a social media that guarantees anonymity of the user, but also privately verifies their identity.</a:t>
            </a:r>
          </a:p>
        </p:txBody>
      </p:sp>
    </p:spTree>
    <p:extLst>
      <p:ext uri="{BB962C8B-B14F-4D97-AF65-F5344CB8AC3E}">
        <p14:creationId xmlns:p14="http://schemas.microsoft.com/office/powerpoint/2010/main" val="45066056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E8CA6-A3FA-4261-B769-FF9985598FE2}"/>
              </a:ext>
            </a:extLst>
          </p:cNvPr>
          <p:cNvSpPr>
            <a:spLocks noGrp="1"/>
          </p:cNvSpPr>
          <p:nvPr>
            <p:ph type="title"/>
          </p:nvPr>
        </p:nvSpPr>
        <p:spPr>
          <a:xfrm>
            <a:off x="1006641" y="676209"/>
            <a:ext cx="10520702" cy="1325563"/>
          </a:xfrm>
        </p:spPr>
        <p:txBody>
          <a:bodyPr>
            <a:normAutofit/>
          </a:bodyPr>
          <a:lstStyle/>
          <a:p>
            <a:r>
              <a:rPr lang="en-US" dirty="0">
                <a:solidFill>
                  <a:srgbClr val="FFFFFF"/>
                </a:solidFill>
                <a:latin typeface="Foglihten" panose="00000600000000000000" pitchFamily="50" charset="0"/>
              </a:rPr>
              <a:t>Project Description</a:t>
            </a:r>
          </a:p>
        </p:txBody>
      </p:sp>
      <p:sp>
        <p:nvSpPr>
          <p:cNvPr id="11" name="Content Placeholder 10">
            <a:extLst>
              <a:ext uri="{FF2B5EF4-FFF2-40B4-BE49-F238E27FC236}">
                <a16:creationId xmlns:a16="http://schemas.microsoft.com/office/drawing/2014/main" id="{378C11C6-60BB-422F-A947-A5856CB45A73}"/>
              </a:ext>
            </a:extLst>
          </p:cNvPr>
          <p:cNvSpPr>
            <a:spLocks noGrp="1"/>
          </p:cNvSpPr>
          <p:nvPr>
            <p:ph idx="1"/>
          </p:nvPr>
        </p:nvSpPr>
        <p:spPr>
          <a:xfrm>
            <a:off x="1006641" y="3098244"/>
            <a:ext cx="4169658" cy="4351338"/>
          </a:xfrm>
        </p:spPr>
        <p:txBody>
          <a:bodyPr/>
          <a:lstStyle/>
          <a:p>
            <a:pPr marL="0" indent="0">
              <a:buNone/>
            </a:pPr>
            <a:r>
              <a:rPr lang="en-US" sz="3200" dirty="0">
                <a:latin typeface="Agency FB" panose="020B0503020202020204" pitchFamily="34" charset="0"/>
              </a:rPr>
              <a:t>Phansite is a website to share thoughts and discuss opinions, via open discussion posts, and weekly voting polls.</a:t>
            </a:r>
          </a:p>
          <a:p>
            <a:pPr marL="0" indent="0">
              <a:buNone/>
            </a:pPr>
            <a:endParaRPr lang="en-US" dirty="0"/>
          </a:p>
        </p:txBody>
      </p:sp>
      <p:pic>
        <p:nvPicPr>
          <p:cNvPr id="7" name="Picture 6" descr="A picture containing logo&#10;&#10;Description automatically generated">
            <a:extLst>
              <a:ext uri="{FF2B5EF4-FFF2-40B4-BE49-F238E27FC236}">
                <a16:creationId xmlns:a16="http://schemas.microsoft.com/office/drawing/2014/main" id="{3DF39F83-5167-498C-B31F-FDBFEDBAE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733" y="-3324"/>
            <a:ext cx="3547241" cy="6858000"/>
          </a:xfrm>
          <a:prstGeom prst="rect">
            <a:avLst/>
          </a:prstGeom>
        </p:spPr>
      </p:pic>
    </p:spTree>
    <p:extLst>
      <p:ext uri="{BB962C8B-B14F-4D97-AF65-F5344CB8AC3E}">
        <p14:creationId xmlns:p14="http://schemas.microsoft.com/office/powerpoint/2010/main" val="406180239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5FB3-2129-4E4E-9D0C-2A4BA6D323FE}"/>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4000" dirty="0">
                <a:solidFill>
                  <a:schemeClr val="bg1"/>
                </a:solidFill>
                <a:latin typeface="Foglihten" panose="00000600000000000000" pitchFamily="50" charset="0"/>
              </a:rPr>
              <a:t>DB model</a:t>
            </a:r>
          </a:p>
        </p:txBody>
      </p:sp>
      <p:pic>
        <p:nvPicPr>
          <p:cNvPr id="11" name="Picture 10" descr="A picture containing drawing&#10;&#10;Description automatically generated">
            <a:extLst>
              <a:ext uri="{FF2B5EF4-FFF2-40B4-BE49-F238E27FC236}">
                <a16:creationId xmlns:a16="http://schemas.microsoft.com/office/drawing/2014/main" id="{4ACB8EBE-33C7-42BA-9C59-558D988A7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17522">
            <a:off x="217439" y="-710851"/>
            <a:ext cx="4766120" cy="2168722"/>
          </a:xfrm>
          <a:prstGeom prst="rect">
            <a:avLst/>
          </a:prstGeom>
        </p:spPr>
      </p:pic>
      <p:pic>
        <p:nvPicPr>
          <p:cNvPr id="4" name="Picture 3">
            <a:extLst>
              <a:ext uri="{FF2B5EF4-FFF2-40B4-BE49-F238E27FC236}">
                <a16:creationId xmlns:a16="http://schemas.microsoft.com/office/drawing/2014/main" id="{68A7CDA9-0F93-40B2-83FE-05B05085652D}"/>
              </a:ext>
            </a:extLst>
          </p:cNvPr>
          <p:cNvPicPr>
            <a:picLocks noChangeAspect="1"/>
          </p:cNvPicPr>
          <p:nvPr/>
        </p:nvPicPr>
        <p:blipFill>
          <a:blip r:embed="rId3"/>
          <a:stretch>
            <a:fillRect/>
          </a:stretch>
        </p:blipFill>
        <p:spPr>
          <a:xfrm>
            <a:off x="5379678" y="1053879"/>
            <a:ext cx="6505575" cy="4495800"/>
          </a:xfrm>
          <a:prstGeom prst="rect">
            <a:avLst/>
          </a:prstGeom>
        </p:spPr>
      </p:pic>
    </p:spTree>
    <p:extLst>
      <p:ext uri="{BB962C8B-B14F-4D97-AF65-F5344CB8AC3E}">
        <p14:creationId xmlns:p14="http://schemas.microsoft.com/office/powerpoint/2010/main" val="2259236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5FB3-2129-4E4E-9D0C-2A4BA6D323FE}"/>
              </a:ext>
            </a:extLst>
          </p:cNvPr>
          <p:cNvSpPr>
            <a:spLocks noGrp="1"/>
          </p:cNvSpPr>
          <p:nvPr>
            <p:ph type="title"/>
          </p:nvPr>
        </p:nvSpPr>
        <p:spPr>
          <a:xfrm>
            <a:off x="711688" y="-893444"/>
            <a:ext cx="3549218" cy="3681976"/>
          </a:xfrm>
          <a:noFill/>
        </p:spPr>
        <p:txBody>
          <a:bodyPr vert="horz" lIns="91440" tIns="45720" rIns="91440" bIns="45720" rtlCol="0" anchor="b">
            <a:normAutofit/>
          </a:bodyPr>
          <a:lstStyle/>
          <a:p>
            <a:r>
              <a:rPr lang="en-US" sz="4000">
                <a:solidFill>
                  <a:schemeClr val="bg1"/>
                </a:solidFill>
                <a:latin typeface="Foglihten" panose="00000600000000000000" pitchFamily="50" charset="0"/>
              </a:rPr>
              <a:t>Demonstration</a:t>
            </a:r>
            <a:endParaRPr lang="en-US" sz="4000" dirty="0">
              <a:solidFill>
                <a:schemeClr val="bg1"/>
              </a:solidFill>
              <a:latin typeface="Foglihten" panose="00000600000000000000" pitchFamily="50" charset="0"/>
            </a:endParaRPr>
          </a:p>
        </p:txBody>
      </p:sp>
      <p:pic>
        <p:nvPicPr>
          <p:cNvPr id="11" name="Picture 10" descr="A picture containing drawing&#10;&#10;Description automatically generated">
            <a:extLst>
              <a:ext uri="{FF2B5EF4-FFF2-40B4-BE49-F238E27FC236}">
                <a16:creationId xmlns:a16="http://schemas.microsoft.com/office/drawing/2014/main" id="{4ACB8EBE-33C7-42BA-9C59-558D988A7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17522">
            <a:off x="217439" y="-710851"/>
            <a:ext cx="4766120" cy="2168722"/>
          </a:xfrm>
          <a:prstGeom prst="rect">
            <a:avLst/>
          </a:prstGeom>
        </p:spPr>
      </p:pic>
      <p:sp>
        <p:nvSpPr>
          <p:cNvPr id="4" name="Rectangle 3">
            <a:extLst>
              <a:ext uri="{FF2B5EF4-FFF2-40B4-BE49-F238E27FC236}">
                <a16:creationId xmlns:a16="http://schemas.microsoft.com/office/drawing/2014/main" id="{3889768B-AB18-4CAF-B302-B17107D844C4}"/>
              </a:ext>
            </a:extLst>
          </p:cNvPr>
          <p:cNvSpPr/>
          <p:nvPr/>
        </p:nvSpPr>
        <p:spPr>
          <a:xfrm>
            <a:off x="711688" y="3669359"/>
            <a:ext cx="3474028" cy="1569660"/>
          </a:xfrm>
          <a:prstGeom prst="rect">
            <a:avLst/>
          </a:prstGeom>
        </p:spPr>
        <p:txBody>
          <a:bodyPr wrap="none">
            <a:spAutoFit/>
          </a:bodyPr>
          <a:lstStyle/>
          <a:p>
            <a:r>
              <a:rPr lang="en-US" sz="2400" dirty="0">
                <a:solidFill>
                  <a:schemeClr val="bg1"/>
                </a:solidFill>
                <a:latin typeface="Agency FB" panose="020B0503020202020204" pitchFamily="34" charset="0"/>
              </a:rPr>
              <a:t>Initial landing page before sign up</a:t>
            </a:r>
          </a:p>
          <a:p>
            <a:r>
              <a:rPr lang="en-US" sz="2400" dirty="0">
                <a:solidFill>
                  <a:schemeClr val="bg1"/>
                </a:solidFill>
                <a:latin typeface="Agency FB" panose="020B0503020202020204" pitchFamily="34" charset="0"/>
              </a:rPr>
              <a:t>It’s worthy to note that the whole </a:t>
            </a:r>
          </a:p>
          <a:p>
            <a:r>
              <a:rPr lang="en-US" sz="2400" dirty="0">
                <a:solidFill>
                  <a:schemeClr val="bg1"/>
                </a:solidFill>
                <a:latin typeface="Agency FB" panose="020B0503020202020204" pitchFamily="34" charset="0"/>
              </a:rPr>
              <a:t>page is an HTML, relying on AJAX</a:t>
            </a:r>
          </a:p>
          <a:p>
            <a:r>
              <a:rPr lang="en-US" sz="2400" dirty="0">
                <a:solidFill>
                  <a:schemeClr val="bg1"/>
                </a:solidFill>
                <a:latin typeface="Agency FB" panose="020B0503020202020204" pitchFamily="34" charset="0"/>
              </a:rPr>
              <a:t>and services for all functionality.</a:t>
            </a:r>
          </a:p>
        </p:txBody>
      </p:sp>
      <p:pic>
        <p:nvPicPr>
          <p:cNvPr id="5" name="Picture 4">
            <a:extLst>
              <a:ext uri="{FF2B5EF4-FFF2-40B4-BE49-F238E27FC236}">
                <a16:creationId xmlns:a16="http://schemas.microsoft.com/office/drawing/2014/main" id="{789E3E0E-4BE5-4777-A395-CD6F13A78D35}"/>
              </a:ext>
            </a:extLst>
          </p:cNvPr>
          <p:cNvPicPr>
            <a:picLocks noChangeAspect="1"/>
          </p:cNvPicPr>
          <p:nvPr/>
        </p:nvPicPr>
        <p:blipFill>
          <a:blip r:embed="rId3"/>
          <a:stretch>
            <a:fillRect/>
          </a:stretch>
        </p:blipFill>
        <p:spPr>
          <a:xfrm>
            <a:off x="4964195" y="0"/>
            <a:ext cx="7230859" cy="6858000"/>
          </a:xfrm>
          <a:prstGeom prst="rect">
            <a:avLst/>
          </a:prstGeom>
        </p:spPr>
      </p:pic>
    </p:spTree>
    <p:extLst>
      <p:ext uri="{BB962C8B-B14F-4D97-AF65-F5344CB8AC3E}">
        <p14:creationId xmlns:p14="http://schemas.microsoft.com/office/powerpoint/2010/main" val="1681253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5FB3-2129-4E4E-9D0C-2A4BA6D323FE}"/>
              </a:ext>
            </a:extLst>
          </p:cNvPr>
          <p:cNvSpPr>
            <a:spLocks noGrp="1"/>
          </p:cNvSpPr>
          <p:nvPr>
            <p:ph type="title"/>
          </p:nvPr>
        </p:nvSpPr>
        <p:spPr>
          <a:xfrm>
            <a:off x="8216254" y="2710305"/>
            <a:ext cx="3499105" cy="1437389"/>
          </a:xfrm>
          <a:noFill/>
        </p:spPr>
        <p:txBody>
          <a:bodyPr vert="horz" lIns="91440" tIns="45720" rIns="91440" bIns="45720" rtlCol="0" anchor="b">
            <a:normAutofit/>
          </a:bodyPr>
          <a:lstStyle/>
          <a:p>
            <a:pPr>
              <a:spcAft>
                <a:spcPts val="600"/>
              </a:spcAft>
            </a:pPr>
            <a:r>
              <a:rPr lang="en-US" sz="2400" dirty="0">
                <a:solidFill>
                  <a:schemeClr val="bg1"/>
                </a:solidFill>
                <a:latin typeface="Agency FB" panose="020B0503020202020204" pitchFamily="34" charset="0"/>
              </a:rPr>
              <a:t>Once the user clicks on Login/signup, a modal will popup and overlay on top of the page.</a:t>
            </a:r>
          </a:p>
        </p:txBody>
      </p:sp>
      <p:pic>
        <p:nvPicPr>
          <p:cNvPr id="7" name="Picture 6" descr="A picture containing drawing&#10;&#10;Description automatically generated">
            <a:extLst>
              <a:ext uri="{FF2B5EF4-FFF2-40B4-BE49-F238E27FC236}">
                <a16:creationId xmlns:a16="http://schemas.microsoft.com/office/drawing/2014/main" id="{CE6F7A97-49BB-4092-83F1-33596EBA4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22287">
            <a:off x="7730274" y="-665441"/>
            <a:ext cx="4471066" cy="2034464"/>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05AE57E1-51D9-42C6-9EA7-4BC6D3876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38" y="0"/>
            <a:ext cx="7558227" cy="6858000"/>
          </a:xfrm>
          <a:prstGeom prst="rect">
            <a:avLst/>
          </a:prstGeom>
        </p:spPr>
      </p:pic>
    </p:spTree>
    <p:extLst>
      <p:ext uri="{BB962C8B-B14F-4D97-AF65-F5344CB8AC3E}">
        <p14:creationId xmlns:p14="http://schemas.microsoft.com/office/powerpoint/2010/main" val="2919212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drawing&#10;&#10;Description automatically generated">
            <a:extLst>
              <a:ext uri="{FF2B5EF4-FFF2-40B4-BE49-F238E27FC236}">
                <a16:creationId xmlns:a16="http://schemas.microsoft.com/office/drawing/2014/main" id="{4ACB8EBE-33C7-42BA-9C59-558D988A7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17522">
            <a:off x="217439" y="-710851"/>
            <a:ext cx="4766120" cy="2168722"/>
          </a:xfrm>
          <a:prstGeom prst="rect">
            <a:avLst/>
          </a:prstGeom>
        </p:spPr>
      </p:pic>
      <p:sp>
        <p:nvSpPr>
          <p:cNvPr id="4" name="Rectangle 3">
            <a:extLst>
              <a:ext uri="{FF2B5EF4-FFF2-40B4-BE49-F238E27FC236}">
                <a16:creationId xmlns:a16="http://schemas.microsoft.com/office/drawing/2014/main" id="{3889768B-AB18-4CAF-B302-B17107D844C4}"/>
              </a:ext>
            </a:extLst>
          </p:cNvPr>
          <p:cNvSpPr/>
          <p:nvPr/>
        </p:nvSpPr>
        <p:spPr>
          <a:xfrm>
            <a:off x="840025" y="2085713"/>
            <a:ext cx="3520947" cy="1200329"/>
          </a:xfrm>
          <a:prstGeom prst="rect">
            <a:avLst/>
          </a:prstGeom>
        </p:spPr>
        <p:txBody>
          <a:bodyPr wrap="square">
            <a:spAutoFit/>
          </a:bodyPr>
          <a:lstStyle/>
          <a:p>
            <a:r>
              <a:rPr lang="en-US" sz="2400" dirty="0">
                <a:solidFill>
                  <a:schemeClr val="bg1"/>
                </a:solidFill>
                <a:latin typeface="Agency FB" panose="020B0503020202020204" pitchFamily="34" charset="0"/>
              </a:rPr>
              <a:t>Clicking on “Create an account” will toggle the “Sign up” form instead of the sign in form.</a:t>
            </a:r>
            <a:endParaRPr lang="en-US" sz="2400" dirty="0">
              <a:latin typeface="Agency FB" panose="020B0503020202020204" pitchFamily="34" charset="0"/>
            </a:endParaRPr>
          </a:p>
        </p:txBody>
      </p:sp>
      <p:pic>
        <p:nvPicPr>
          <p:cNvPr id="3" name="Picture 2">
            <a:extLst>
              <a:ext uri="{FF2B5EF4-FFF2-40B4-BE49-F238E27FC236}">
                <a16:creationId xmlns:a16="http://schemas.microsoft.com/office/drawing/2014/main" id="{A7C30F06-52CD-4E0C-B15B-C9CF1964DFE6}"/>
              </a:ext>
            </a:extLst>
          </p:cNvPr>
          <p:cNvPicPr>
            <a:picLocks noChangeAspect="1"/>
          </p:cNvPicPr>
          <p:nvPr/>
        </p:nvPicPr>
        <p:blipFill>
          <a:blip r:embed="rId3"/>
          <a:stretch>
            <a:fillRect/>
          </a:stretch>
        </p:blipFill>
        <p:spPr>
          <a:xfrm>
            <a:off x="4972595" y="0"/>
            <a:ext cx="7219406" cy="6858000"/>
          </a:xfrm>
          <a:prstGeom prst="rect">
            <a:avLst/>
          </a:prstGeom>
        </p:spPr>
      </p:pic>
      <p:sp>
        <p:nvSpPr>
          <p:cNvPr id="6" name="Rectangle 5">
            <a:extLst>
              <a:ext uri="{FF2B5EF4-FFF2-40B4-BE49-F238E27FC236}">
                <a16:creationId xmlns:a16="http://schemas.microsoft.com/office/drawing/2014/main" id="{A6C1D595-AA1C-483C-8C1C-A24E25D39151}"/>
              </a:ext>
            </a:extLst>
          </p:cNvPr>
          <p:cNvSpPr/>
          <p:nvPr/>
        </p:nvSpPr>
        <p:spPr>
          <a:xfrm>
            <a:off x="840025" y="4125957"/>
            <a:ext cx="3057605" cy="1569660"/>
          </a:xfrm>
          <a:prstGeom prst="rect">
            <a:avLst/>
          </a:prstGeom>
        </p:spPr>
        <p:txBody>
          <a:bodyPr wrap="square">
            <a:spAutoFit/>
          </a:bodyPr>
          <a:lstStyle/>
          <a:p>
            <a:r>
              <a:rPr lang="en-US" sz="2400" dirty="0">
                <a:solidFill>
                  <a:schemeClr val="bg1"/>
                </a:solidFill>
                <a:latin typeface="Agency FB" panose="020B0503020202020204" pitchFamily="34" charset="0"/>
              </a:rPr>
              <a:t>At any time, the user can toggle back and forth to both frames by clicking on the corresponding links.</a:t>
            </a:r>
            <a:endParaRPr lang="en-US" sz="2400" dirty="0">
              <a:latin typeface="Agency FB" panose="020B0503020202020204" pitchFamily="34" charset="0"/>
            </a:endParaRPr>
          </a:p>
        </p:txBody>
      </p:sp>
    </p:spTree>
    <p:extLst>
      <p:ext uri="{BB962C8B-B14F-4D97-AF65-F5344CB8AC3E}">
        <p14:creationId xmlns:p14="http://schemas.microsoft.com/office/powerpoint/2010/main" val="1122404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2DF233-A276-4FD6-ADC1-5CC25418C347}"/>
              </a:ext>
            </a:extLst>
          </p:cNvPr>
          <p:cNvPicPr>
            <a:picLocks noChangeAspect="1"/>
          </p:cNvPicPr>
          <p:nvPr/>
        </p:nvPicPr>
        <p:blipFill>
          <a:blip r:embed="rId2"/>
          <a:stretch>
            <a:fillRect/>
          </a:stretch>
        </p:blipFill>
        <p:spPr>
          <a:xfrm>
            <a:off x="0" y="0"/>
            <a:ext cx="8725589" cy="6858000"/>
          </a:xfrm>
          <a:prstGeom prst="rect">
            <a:avLst/>
          </a:prstGeom>
        </p:spPr>
      </p:pic>
      <p:sp>
        <p:nvSpPr>
          <p:cNvPr id="2" name="Title 1">
            <a:extLst>
              <a:ext uri="{FF2B5EF4-FFF2-40B4-BE49-F238E27FC236}">
                <a16:creationId xmlns:a16="http://schemas.microsoft.com/office/drawing/2014/main" id="{82E65FB3-2129-4E4E-9D0C-2A4BA6D323FE}"/>
              </a:ext>
            </a:extLst>
          </p:cNvPr>
          <p:cNvSpPr>
            <a:spLocks noGrp="1"/>
          </p:cNvSpPr>
          <p:nvPr>
            <p:ph type="title"/>
          </p:nvPr>
        </p:nvSpPr>
        <p:spPr>
          <a:xfrm>
            <a:off x="8216254" y="2710305"/>
            <a:ext cx="3499105" cy="1437389"/>
          </a:xfrm>
          <a:noFill/>
        </p:spPr>
        <p:txBody>
          <a:bodyPr vert="horz" lIns="91440" tIns="45720" rIns="91440" bIns="45720" rtlCol="0" anchor="b">
            <a:normAutofit fontScale="90000"/>
          </a:bodyPr>
          <a:lstStyle/>
          <a:p>
            <a:pPr>
              <a:spcAft>
                <a:spcPts val="600"/>
              </a:spcAft>
            </a:pPr>
            <a:r>
              <a:rPr lang="en-US" sz="2400" dirty="0">
                <a:solidFill>
                  <a:schemeClr val="bg1"/>
                </a:solidFill>
                <a:latin typeface="Agency FB" panose="020B0503020202020204" pitchFamily="34" charset="0"/>
              </a:rPr>
              <a:t>Forex validation on username and password. In addition to that, On focus out of the username, an AJAX request is sent to check if username is taken</a:t>
            </a:r>
          </a:p>
        </p:txBody>
      </p:sp>
      <p:pic>
        <p:nvPicPr>
          <p:cNvPr id="7" name="Picture 6" descr="A picture containing drawing&#10;&#10;Description automatically generated">
            <a:extLst>
              <a:ext uri="{FF2B5EF4-FFF2-40B4-BE49-F238E27FC236}">
                <a16:creationId xmlns:a16="http://schemas.microsoft.com/office/drawing/2014/main" id="{CE6F7A97-49BB-4092-83F1-33596EBA4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2287">
            <a:off x="7730274" y="-665441"/>
            <a:ext cx="4471066" cy="2034464"/>
          </a:xfrm>
          <a:prstGeom prst="rect">
            <a:avLst/>
          </a:prstGeom>
        </p:spPr>
      </p:pic>
    </p:spTree>
    <p:extLst>
      <p:ext uri="{BB962C8B-B14F-4D97-AF65-F5344CB8AC3E}">
        <p14:creationId xmlns:p14="http://schemas.microsoft.com/office/powerpoint/2010/main" val="38584434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10</TotalTime>
  <Words>635</Words>
  <Application>Microsoft Office PowerPoint</Application>
  <PresentationFormat>Widescreen</PresentationFormat>
  <Paragraphs>57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Agency FB</vt:lpstr>
      <vt:lpstr>Angleterre Book</vt:lpstr>
      <vt:lpstr>Arial</vt:lpstr>
      <vt:lpstr>Calibri</vt:lpstr>
      <vt:lpstr>Calibri Light</vt:lpstr>
      <vt:lpstr>Foglihten</vt:lpstr>
      <vt:lpstr>Office Theme</vt:lpstr>
      <vt:lpstr>PHANSITE</vt:lpstr>
      <vt:lpstr>Outline</vt:lpstr>
      <vt:lpstr>Application scenario</vt:lpstr>
      <vt:lpstr>Project Description</vt:lpstr>
      <vt:lpstr>DB model</vt:lpstr>
      <vt:lpstr>Demonstration</vt:lpstr>
      <vt:lpstr>Once the user clicks on Login/signup, a modal will popup and overlay on top of the page.</vt:lpstr>
      <vt:lpstr>PowerPoint Presentation</vt:lpstr>
      <vt:lpstr>Forex validation on username and password. In addition to that, On focus out of the username, an AJAX request is sent to check if username is taken</vt:lpstr>
      <vt:lpstr>PowerPoint Presentation</vt:lpstr>
      <vt:lpstr>Logout sends an AJAX request which removes the user from the session and reverts the UI back to the initial state.</vt:lpstr>
      <vt:lpstr>PowerPoint Presentation</vt:lpstr>
      <vt:lpstr>Change profile pictures gives the user the option to browse and upload the files that he wants. Once he’s done, the profile is automatically updated everywhere with an AJAX call.</vt:lpstr>
      <vt:lpstr>PowerPoint Presentation</vt:lpstr>
      <vt:lpstr>An admin can access the admin panel through his admin badge on his profile. </vt:lpstr>
      <vt:lpstr>PowerPoint Presentation</vt:lpstr>
      <vt:lpstr>Example of the DemoUser we created earlier.</vt:lpstr>
      <vt:lpstr>PowerPoint Presentation</vt:lpstr>
      <vt:lpstr>The voting polls show a brief overview of all questions in the website</vt:lpstr>
      <vt:lpstr>PowerPoint Presentation</vt:lpstr>
      <vt:lpstr>A verified user can only vote once.</vt:lpstr>
      <vt:lpstr>PowerPoint Presentation</vt:lpstr>
      <vt:lpstr>Once the user clicks on Login/signup, a modal will popup and overlay on top of the page.</vt:lpstr>
      <vt:lpstr>Challenges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PHANSITE</dc:title>
  <dc:creator>Hadi Ibrahim</dc:creator>
  <cp:lastModifiedBy>Hadi Ibrahim</cp:lastModifiedBy>
  <cp:revision>2</cp:revision>
  <dcterms:created xsi:type="dcterms:W3CDTF">2020-12-17T06:03:15Z</dcterms:created>
  <dcterms:modified xsi:type="dcterms:W3CDTF">2020-12-17T06:14:05Z</dcterms:modified>
</cp:coreProperties>
</file>